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4" r:id="rId2"/>
    <p:sldId id="305" r:id="rId3"/>
    <p:sldId id="346" r:id="rId4"/>
    <p:sldId id="344" r:id="rId5"/>
    <p:sldId id="331" r:id="rId6"/>
    <p:sldId id="340" r:id="rId7"/>
    <p:sldId id="339" r:id="rId8"/>
    <p:sldId id="349" r:id="rId9"/>
    <p:sldId id="351" r:id="rId10"/>
    <p:sldId id="343" r:id="rId11"/>
    <p:sldId id="348" r:id="rId12"/>
    <p:sldId id="354" r:id="rId13"/>
    <p:sldId id="342" r:id="rId14"/>
    <p:sldId id="350" r:id="rId15"/>
    <p:sldId id="352" r:id="rId16"/>
    <p:sldId id="347" r:id="rId17"/>
    <p:sldId id="353" r:id="rId18"/>
    <p:sldId id="355" r:id="rId19"/>
    <p:sldId id="356" r:id="rId20"/>
    <p:sldId id="357" r:id="rId21"/>
    <p:sldId id="359" r:id="rId22"/>
    <p:sldId id="258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werMaster" initials="P" lastIdx="1" clrIdx="0">
    <p:extLst>
      <p:ext uri="{19B8F6BF-5375-455C-9EA6-DF929625EA0E}">
        <p15:presenceInfo xmlns:p15="http://schemas.microsoft.com/office/powerpoint/2012/main" userId="PowerMaster" providerId="None"/>
      </p:ext>
    </p:extLst>
  </p:cmAuthor>
  <p:cmAuthor id="2" name="呂金剛" initials="呂金剛" lastIdx="1" clrIdx="1">
    <p:extLst>
      <p:ext uri="{19B8F6BF-5375-455C-9EA6-DF929625EA0E}">
        <p15:presenceInfo xmlns:p15="http://schemas.microsoft.com/office/powerpoint/2012/main" userId="呂金剛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4F7754"/>
    <a:srgbClr val="0033CC"/>
    <a:srgbClr val="FFFFFF"/>
    <a:srgbClr val="E6E6E6"/>
    <a:srgbClr val="595959"/>
    <a:srgbClr val="204361"/>
    <a:srgbClr val="D7DBDE"/>
    <a:srgbClr val="C9D5CB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D2964-985A-483E-9CCE-663672934C9E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DB1E22D0-4FD8-46F1-AB73-707B171AED69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規劃設計</a:t>
          </a:r>
        </a:p>
      </dgm:t>
    </dgm:pt>
    <dgm:pt modelId="{1FAAA6D7-B856-4431-A41A-E351F4E39B6C}" type="parTrans" cxnId="{EC115502-492F-403C-800A-540E603E7BF3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0E85AC0C-6602-4241-BFED-C2782D0A201A}" type="sibTrans" cxnId="{EC115502-492F-403C-800A-540E603E7BF3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52AC5C03-EF92-47B3-9B24-62B75E78479E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材料選用</a:t>
          </a:r>
        </a:p>
      </dgm:t>
    </dgm:pt>
    <dgm:pt modelId="{D3B5CFB5-B472-4B86-BCC8-28398E56BCA9}" type="parTrans" cxnId="{E698DB10-DCF5-441D-86F2-0E86EBD77A0E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5E542166-2289-4CEA-9F2C-4EAAA3C12034}" type="sibTrans" cxnId="{E698DB10-DCF5-441D-86F2-0E86EBD77A0E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ABFF3493-E395-4C42-A123-D70AFA30FB8B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掛表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/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內驗</a:t>
          </a:r>
        </a:p>
      </dgm:t>
    </dgm:pt>
    <dgm:pt modelId="{EEE9D5BC-17B5-4EED-BD53-0C7070E0AF95}" type="parTrans" cxnId="{2997011C-3F33-4C97-AA9A-2E346578AB47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F3E7646E-5790-40F7-BF30-D7593D93865A}" type="sibTrans" cxnId="{2997011C-3F33-4C97-AA9A-2E346578AB47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2CE4A6BD-2F04-4D92-9738-A598FB4D1D0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施工</a:t>
          </a:r>
        </a:p>
      </dgm:t>
    </dgm:pt>
    <dgm:pt modelId="{57ADC372-C759-461B-AF9A-358F7277D92C}" type="parTrans" cxnId="{0C5C744B-253B-44E1-86A0-19CFFB5F1B77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34E28C02-C068-40FB-9852-E077F26D8F72}" type="sibTrans" cxnId="{0C5C744B-253B-44E1-86A0-19CFFB5F1B77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DDF654EE-262B-4DB5-8432-FBEDAA81F55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驗收</a:t>
          </a:r>
        </a:p>
      </dgm:t>
    </dgm:pt>
    <dgm:pt modelId="{DB601F73-D8D1-4207-A7F4-D7BFCFB55113}" type="parTrans" cxnId="{71B03276-A4CB-4FA2-B52F-5A8270ED841C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F7A6EBF3-FF7C-4C9F-9CDA-231016C3985D}" type="sibTrans" cxnId="{71B03276-A4CB-4FA2-B52F-5A8270ED841C}">
      <dgm:prSet/>
      <dgm:spPr/>
      <dgm:t>
        <a:bodyPr/>
        <a:lstStyle/>
        <a:p>
          <a:endParaRPr lang="zh-TW" altLang="en-US" sz="24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3094A45F-8D81-4B93-94F5-4480BF9F7ADA}" type="pres">
      <dgm:prSet presAssocID="{EB5D2964-985A-483E-9CCE-663672934C9E}" presName="Name0" presStyleCnt="0">
        <dgm:presLayoutVars>
          <dgm:dir/>
          <dgm:resizeHandles val="exact"/>
        </dgm:presLayoutVars>
      </dgm:prSet>
      <dgm:spPr/>
    </dgm:pt>
    <dgm:pt modelId="{B079F714-C3FD-4520-8A8D-858A4B760FE5}" type="pres">
      <dgm:prSet presAssocID="{DB1E22D0-4FD8-46F1-AB73-707B171AED69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28F5E4-65C6-4D29-A449-52B9C636EF01}" type="pres">
      <dgm:prSet presAssocID="{0E85AC0C-6602-4241-BFED-C2782D0A201A}" presName="parSpace" presStyleCnt="0"/>
      <dgm:spPr/>
    </dgm:pt>
    <dgm:pt modelId="{5BFF596D-2994-4737-9BFD-E5704D5C295B}" type="pres">
      <dgm:prSet presAssocID="{52AC5C03-EF92-47B3-9B24-62B75E78479E}" presName="parTxOnly" presStyleLbl="node1" presStyleIdx="1" presStyleCnt="5" custScaleX="1039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A52AE5-BA75-4D1F-91A1-22D02D63C29A}" type="pres">
      <dgm:prSet presAssocID="{5E542166-2289-4CEA-9F2C-4EAAA3C12034}" presName="parSpace" presStyleCnt="0"/>
      <dgm:spPr/>
    </dgm:pt>
    <dgm:pt modelId="{17ADBE63-C21F-477F-A2E1-DF20C9B3666B}" type="pres">
      <dgm:prSet presAssocID="{2CE4A6BD-2F04-4D92-9738-A598FB4D1D0A}" presName="parTxOnly" presStyleLbl="node1" presStyleIdx="2" presStyleCnt="5" custScaleX="10953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C4C3DA-8085-4491-B3DB-3264BCE92C0F}" type="pres">
      <dgm:prSet presAssocID="{34E28C02-C068-40FB-9852-E077F26D8F72}" presName="parSpace" presStyleCnt="0"/>
      <dgm:spPr/>
    </dgm:pt>
    <dgm:pt modelId="{8580B86F-3EF4-4420-9D90-1E41E5F03574}" type="pres">
      <dgm:prSet presAssocID="{ABFF3493-E395-4C42-A123-D70AFA30FB8B}" presName="parTxOnly" presStyleLbl="node1" presStyleIdx="3" presStyleCnt="5" custScaleX="1092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82C637-E42F-457C-92DB-D53AA081E4E6}" type="pres">
      <dgm:prSet presAssocID="{F3E7646E-5790-40F7-BF30-D7593D93865A}" presName="parSpace" presStyleCnt="0"/>
      <dgm:spPr/>
    </dgm:pt>
    <dgm:pt modelId="{D10AAF74-26CF-4F02-9149-28556550E072}" type="pres">
      <dgm:prSet presAssocID="{DDF654EE-262B-4DB5-8432-FBEDAA81F553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DBA9C45-68E5-4959-BEC5-FB9DE36B689C}" type="presOf" srcId="{ABFF3493-E395-4C42-A123-D70AFA30FB8B}" destId="{8580B86F-3EF4-4420-9D90-1E41E5F03574}" srcOrd="0" destOrd="0" presId="urn:microsoft.com/office/officeart/2005/8/layout/hChevron3"/>
    <dgm:cxn modelId="{71B03276-A4CB-4FA2-B52F-5A8270ED841C}" srcId="{EB5D2964-985A-483E-9CCE-663672934C9E}" destId="{DDF654EE-262B-4DB5-8432-FBEDAA81F553}" srcOrd="4" destOrd="0" parTransId="{DB601F73-D8D1-4207-A7F4-D7BFCFB55113}" sibTransId="{F7A6EBF3-FF7C-4C9F-9CDA-231016C3985D}"/>
    <dgm:cxn modelId="{0C5C744B-253B-44E1-86A0-19CFFB5F1B77}" srcId="{EB5D2964-985A-483E-9CCE-663672934C9E}" destId="{2CE4A6BD-2F04-4D92-9738-A598FB4D1D0A}" srcOrd="2" destOrd="0" parTransId="{57ADC372-C759-461B-AF9A-358F7277D92C}" sibTransId="{34E28C02-C068-40FB-9852-E077F26D8F72}"/>
    <dgm:cxn modelId="{6BAB092D-7240-4CE2-BE6F-CDC2C55E673B}" type="presOf" srcId="{52AC5C03-EF92-47B3-9B24-62B75E78479E}" destId="{5BFF596D-2994-4737-9BFD-E5704D5C295B}" srcOrd="0" destOrd="0" presId="urn:microsoft.com/office/officeart/2005/8/layout/hChevron3"/>
    <dgm:cxn modelId="{2997011C-3F33-4C97-AA9A-2E346578AB47}" srcId="{EB5D2964-985A-483E-9CCE-663672934C9E}" destId="{ABFF3493-E395-4C42-A123-D70AFA30FB8B}" srcOrd="3" destOrd="0" parTransId="{EEE9D5BC-17B5-4EED-BD53-0C7070E0AF95}" sibTransId="{F3E7646E-5790-40F7-BF30-D7593D93865A}"/>
    <dgm:cxn modelId="{2CE44A08-CA64-4819-9B7E-95AF88CA85F2}" type="presOf" srcId="{DDF654EE-262B-4DB5-8432-FBEDAA81F553}" destId="{D10AAF74-26CF-4F02-9149-28556550E072}" srcOrd="0" destOrd="0" presId="urn:microsoft.com/office/officeart/2005/8/layout/hChevron3"/>
    <dgm:cxn modelId="{77694CAD-3AA0-48FD-A380-75C1C6B81F34}" type="presOf" srcId="{DB1E22D0-4FD8-46F1-AB73-707B171AED69}" destId="{B079F714-C3FD-4520-8A8D-858A4B760FE5}" srcOrd="0" destOrd="0" presId="urn:microsoft.com/office/officeart/2005/8/layout/hChevron3"/>
    <dgm:cxn modelId="{E698DB10-DCF5-441D-86F2-0E86EBD77A0E}" srcId="{EB5D2964-985A-483E-9CCE-663672934C9E}" destId="{52AC5C03-EF92-47B3-9B24-62B75E78479E}" srcOrd="1" destOrd="0" parTransId="{D3B5CFB5-B472-4B86-BCC8-28398E56BCA9}" sibTransId="{5E542166-2289-4CEA-9F2C-4EAAA3C12034}"/>
    <dgm:cxn modelId="{D22BA8A6-F958-437E-9CE3-FBB8EC90EB7E}" type="presOf" srcId="{EB5D2964-985A-483E-9CCE-663672934C9E}" destId="{3094A45F-8D81-4B93-94F5-4480BF9F7ADA}" srcOrd="0" destOrd="0" presId="urn:microsoft.com/office/officeart/2005/8/layout/hChevron3"/>
    <dgm:cxn modelId="{73ACDD96-0085-4215-AB8A-9763B8D9BE47}" type="presOf" srcId="{2CE4A6BD-2F04-4D92-9738-A598FB4D1D0A}" destId="{17ADBE63-C21F-477F-A2E1-DF20C9B3666B}" srcOrd="0" destOrd="0" presId="urn:microsoft.com/office/officeart/2005/8/layout/hChevron3"/>
    <dgm:cxn modelId="{EC115502-492F-403C-800A-540E603E7BF3}" srcId="{EB5D2964-985A-483E-9CCE-663672934C9E}" destId="{DB1E22D0-4FD8-46F1-AB73-707B171AED69}" srcOrd="0" destOrd="0" parTransId="{1FAAA6D7-B856-4431-A41A-E351F4E39B6C}" sibTransId="{0E85AC0C-6602-4241-BFED-C2782D0A201A}"/>
    <dgm:cxn modelId="{4D220ED1-AF94-4070-B4A9-CBE10950D773}" type="presParOf" srcId="{3094A45F-8D81-4B93-94F5-4480BF9F7ADA}" destId="{B079F714-C3FD-4520-8A8D-858A4B760FE5}" srcOrd="0" destOrd="0" presId="urn:microsoft.com/office/officeart/2005/8/layout/hChevron3"/>
    <dgm:cxn modelId="{52586C05-74E0-48CF-A055-934E6B372DF0}" type="presParOf" srcId="{3094A45F-8D81-4B93-94F5-4480BF9F7ADA}" destId="{E528F5E4-65C6-4D29-A449-52B9C636EF01}" srcOrd="1" destOrd="0" presId="urn:microsoft.com/office/officeart/2005/8/layout/hChevron3"/>
    <dgm:cxn modelId="{556605C8-8C42-4C2E-B902-F2CB9F39F8CC}" type="presParOf" srcId="{3094A45F-8D81-4B93-94F5-4480BF9F7ADA}" destId="{5BFF596D-2994-4737-9BFD-E5704D5C295B}" srcOrd="2" destOrd="0" presId="urn:microsoft.com/office/officeart/2005/8/layout/hChevron3"/>
    <dgm:cxn modelId="{5083B3FF-F9F6-48E0-A96A-BD31E046E35F}" type="presParOf" srcId="{3094A45F-8D81-4B93-94F5-4480BF9F7ADA}" destId="{8DA52AE5-BA75-4D1F-91A1-22D02D63C29A}" srcOrd="3" destOrd="0" presId="urn:microsoft.com/office/officeart/2005/8/layout/hChevron3"/>
    <dgm:cxn modelId="{4853A907-0EB1-4B81-AC79-FFF2326C9EA3}" type="presParOf" srcId="{3094A45F-8D81-4B93-94F5-4480BF9F7ADA}" destId="{17ADBE63-C21F-477F-A2E1-DF20C9B3666B}" srcOrd="4" destOrd="0" presId="urn:microsoft.com/office/officeart/2005/8/layout/hChevron3"/>
    <dgm:cxn modelId="{3E0C78AC-F404-48A2-B55F-2AEFDBBE6B6C}" type="presParOf" srcId="{3094A45F-8D81-4B93-94F5-4480BF9F7ADA}" destId="{22C4C3DA-8085-4491-B3DB-3264BCE92C0F}" srcOrd="5" destOrd="0" presId="urn:microsoft.com/office/officeart/2005/8/layout/hChevron3"/>
    <dgm:cxn modelId="{4D4BE85D-E9C6-4C7E-846A-D2B2007FDA0A}" type="presParOf" srcId="{3094A45F-8D81-4B93-94F5-4480BF9F7ADA}" destId="{8580B86F-3EF4-4420-9D90-1E41E5F03574}" srcOrd="6" destOrd="0" presId="urn:microsoft.com/office/officeart/2005/8/layout/hChevron3"/>
    <dgm:cxn modelId="{9628F9C5-A7A2-41A7-9F5D-7C99083B412D}" type="presParOf" srcId="{3094A45F-8D81-4B93-94F5-4480BF9F7ADA}" destId="{8B82C637-E42F-457C-92DB-D53AA081E4E6}" srcOrd="7" destOrd="0" presId="urn:microsoft.com/office/officeart/2005/8/layout/hChevron3"/>
    <dgm:cxn modelId="{70D9C174-1A18-48D3-80ED-B15D9626FAAA}" type="presParOf" srcId="{3094A45F-8D81-4B93-94F5-4480BF9F7ADA}" destId="{D10AAF74-26CF-4F02-9149-28556550E07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9F714-C3FD-4520-8A8D-858A4B760FE5}">
      <dsp:nvSpPr>
        <dsp:cNvPr id="0" name=""/>
        <dsp:cNvSpPr/>
      </dsp:nvSpPr>
      <dsp:spPr>
        <a:xfrm>
          <a:off x="1691" y="198791"/>
          <a:ext cx="2455075" cy="982030"/>
        </a:xfrm>
        <a:prstGeom prst="homePlat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規劃設計</a:t>
          </a:r>
        </a:p>
      </dsp:txBody>
      <dsp:txXfrm>
        <a:off x="1691" y="198791"/>
        <a:ext cx="2209568" cy="982030"/>
      </dsp:txXfrm>
    </dsp:sp>
    <dsp:sp modelId="{5BFF596D-2994-4737-9BFD-E5704D5C295B}">
      <dsp:nvSpPr>
        <dsp:cNvPr id="0" name=""/>
        <dsp:cNvSpPr/>
      </dsp:nvSpPr>
      <dsp:spPr>
        <a:xfrm>
          <a:off x="1965751" y="198791"/>
          <a:ext cx="2550896" cy="982030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材料選用</a:t>
          </a:r>
        </a:p>
      </dsp:txBody>
      <dsp:txXfrm>
        <a:off x="2456766" y="198791"/>
        <a:ext cx="1568866" cy="982030"/>
      </dsp:txXfrm>
    </dsp:sp>
    <dsp:sp modelId="{17ADBE63-C21F-477F-A2E1-DF20C9B3666B}">
      <dsp:nvSpPr>
        <dsp:cNvPr id="0" name=""/>
        <dsp:cNvSpPr/>
      </dsp:nvSpPr>
      <dsp:spPr>
        <a:xfrm>
          <a:off x="4025633" y="198791"/>
          <a:ext cx="2689044" cy="982030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施工</a:t>
          </a:r>
        </a:p>
      </dsp:txBody>
      <dsp:txXfrm>
        <a:off x="4516648" y="198791"/>
        <a:ext cx="1707014" cy="982030"/>
      </dsp:txXfrm>
    </dsp:sp>
    <dsp:sp modelId="{8580B86F-3EF4-4420-9D90-1E41E5F03574}">
      <dsp:nvSpPr>
        <dsp:cNvPr id="0" name=""/>
        <dsp:cNvSpPr/>
      </dsp:nvSpPr>
      <dsp:spPr>
        <a:xfrm>
          <a:off x="6223662" y="198791"/>
          <a:ext cx="2681924" cy="982030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掛表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/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內驗</a:t>
          </a:r>
        </a:p>
      </dsp:txBody>
      <dsp:txXfrm>
        <a:off x="6714677" y="198791"/>
        <a:ext cx="1699894" cy="982030"/>
      </dsp:txXfrm>
    </dsp:sp>
    <dsp:sp modelId="{D10AAF74-26CF-4F02-9149-28556550E072}">
      <dsp:nvSpPr>
        <dsp:cNvPr id="0" name=""/>
        <dsp:cNvSpPr/>
      </dsp:nvSpPr>
      <dsp:spPr>
        <a:xfrm>
          <a:off x="8414571" y="198791"/>
          <a:ext cx="2455075" cy="982030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驗收</a:t>
          </a:r>
        </a:p>
      </dsp:txBody>
      <dsp:txXfrm>
        <a:off x="8905586" y="198791"/>
        <a:ext cx="1473045" cy="982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863C0-A366-45A0-949C-D598A6122C9E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19134-AE82-4287-A8EC-66B392BAF6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24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B8D26-0E19-CDF8-F277-EEDB76174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F2BC86F6-184C-5884-E261-F93ECEA74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6E829757-216D-B06A-22C2-550E2DD0E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710145-FBB7-780F-1C58-ADF2429FF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19134-AE82-4287-A8EC-66B392BAF65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11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0E5243-D951-CAC2-E860-771C53418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BE0D13A-A946-7AF3-EAF3-8F4E9EE26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D357DC-6C6E-5E1A-D19F-20C5B15BA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8089E0-02D8-15B3-A9C3-9788354B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C84208-36E1-0650-2599-D0992467D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71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E040B4-C9DA-638F-5077-F4B819D2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FD4D293-D0A6-9BAC-A5ED-5AEC6541D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E2A8C1-E1B3-856C-612B-7B2A6429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54B1E6-BE92-ABCC-3C10-34C66409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850CD4-6EA9-2554-77EE-659D5B85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50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CCB24BB-3624-0A5E-81EC-AB0593FE7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A79B428-5486-CECB-6C1A-11E1AB8AB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B0D1A94-D922-756F-B68F-EC78A46D4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8D728D7-61E4-BEC1-13F5-3E76770B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56872B-C734-97F9-6336-265072C2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02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61C64E-A179-3FDC-0EB1-140E0E38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CE7751-6726-2DE1-2C51-7CAAA12E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51C78C0-C1A5-D313-7A45-877E8AD3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2AF2EA-C036-339E-6BA4-0B1A6A86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8C65DA-7A3B-AEC6-7AED-E85CD2A2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96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6B1F6E-3C0D-D8EF-D419-D8669268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EC8D97-FB6B-E643-5F4F-B65D43D54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147752-3278-D397-DAAE-2387D010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2EF768-B52E-3E70-F0E5-5519288E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0FF42FD-F385-8C87-5316-3ACC8DA9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54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CF00F9-8BD3-470C-1DB8-3812A413B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7D53BB-8ACB-E50D-2746-1096E8921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34F2C28-3872-B386-9252-7460548B9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4A24497-2468-7201-2396-9889B03CD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876DE05-CC15-3081-945E-5A93074E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C76130-7994-F75E-5075-82DB1156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28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EA5602-DF66-DA91-1411-0B7161587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017387-9950-6259-0015-14715D1D6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CC8859B-1AB5-06C2-8302-AD5B01C96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E8CA4D8-050A-0822-CDEB-14D11C691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60BC8DE-DA25-5835-2329-B35124E40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F8BD4EA-BF01-6216-818C-6870AA1E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2A6B232-5BE6-56BF-6871-70FB2174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C5E4E82-A09A-8BF1-6CAF-73BAFF2D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66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678D8-C34A-DCD5-83B2-10001542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E0E518E-60BD-C2F7-D410-6EB90986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DECA97A-199A-C430-0A20-9CCBFF14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330D59F-85B9-524E-0202-A7D42654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631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B00D1B0-CE6D-E032-D7F6-EAAD5BC0C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019A18C-447C-1C6C-4179-83438247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788BA4A-D017-1D63-3864-402802A3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328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597C92-3588-446A-521B-85E39641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671288-8FC3-3CB7-C6BB-BE01DEDE9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AB324C4-9C08-8015-80E5-379E74237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46BB6B-DF9C-F097-B05D-6EF9184E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280986D-2447-082D-7257-14C21E91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6DF327-CF4A-9A84-9651-35CAF947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98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A2FDA7-7CBF-E148-092D-3A012E7C6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BC16DC6-27D8-B5E4-5A2D-938248162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11E53A4-67BD-39E5-2CA5-2B5410E63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475BBB-1FDF-5BCC-DBA5-8745B7E9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565F378-9F97-621C-F0D1-3531A0D3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B5007EE-4502-AB8A-819B-F47E6B34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35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68D9870-98FC-20C2-ECBB-9A834267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69E4289-97DD-8EDC-401B-EE0C49304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35FD05-37F8-2140-D075-27C8CD3DE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49EA9-C564-490D-A94B-A0AF2449D7C6}" type="datetimeFigureOut">
              <a:rPr lang="zh-TW" altLang="en-US" smtClean="0"/>
              <a:t>2025/12/31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423B39-49FE-D9C0-EA59-31441A1B5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1D7F62-C192-9545-62CB-897222652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5EEB0-A0F0-4087-A755-29BFE29BAD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14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m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5B55076-AB73-A546-870B-D1F00832D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C2607BC-08F6-27AC-2C0A-73AA4EC41D97}"/>
              </a:ext>
            </a:extLst>
          </p:cNvPr>
          <p:cNvCxnSpPr>
            <a:cxnSpLocks/>
          </p:cNvCxnSpPr>
          <p:nvPr/>
        </p:nvCxnSpPr>
        <p:spPr>
          <a:xfrm>
            <a:off x="3490546" y="2865307"/>
            <a:ext cx="523142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CDDCEA8-9ABA-B3C9-F9E6-8A663021089D}"/>
              </a:ext>
            </a:extLst>
          </p:cNvPr>
          <p:cNvSpPr txBox="1"/>
          <p:nvPr/>
        </p:nvSpPr>
        <p:spPr>
          <a:xfrm>
            <a:off x="0" y="167162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Times New Roman" panose="02020603050405020304" pitchFamily="2"/>
              </a:rPr>
              <a:t>雲林縣麥寮鄉</a:t>
            </a:r>
            <a:r>
              <a:rPr lang="en-US" altLang="zh-TW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Times New Roman" panose="02020603050405020304" pitchFamily="2"/>
              </a:rPr>
              <a:t>(</a:t>
            </a:r>
            <a:r>
              <a:rPr lang="zh-TW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Times New Roman" panose="02020603050405020304" pitchFamily="2"/>
              </a:rPr>
              <a:t>豐安段</a:t>
            </a:r>
            <a:r>
              <a:rPr lang="en-US" altLang="zh-TW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Times New Roman" panose="02020603050405020304" pitchFamily="2"/>
              </a:rPr>
              <a:t>)</a:t>
            </a: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Times New Roman" panose="02020603050405020304" pitchFamily="2"/>
              </a:rPr>
              <a:t>太陽光電系統施工前居民說明會</a:t>
            </a:r>
            <a:endParaRPr lang="zh-TW" altLang="en-US" sz="3200" b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sym typeface="新細明體" panose="02020500000000000000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CDDCEA8-9ABA-B3C9-F9E6-8A663021089D}"/>
              </a:ext>
            </a:extLst>
          </p:cNvPr>
          <p:cNvSpPr txBox="1"/>
          <p:nvPr/>
        </p:nvSpPr>
        <p:spPr>
          <a:xfrm>
            <a:off x="0" y="3410275"/>
            <a:ext cx="12192000" cy="55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4000"/>
              </a:lnSpc>
              <a:defRPr/>
            </a:pPr>
            <a:r>
              <a:rPr lang="en-US" altLang="zh-TW" sz="2800" b="1" noProof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2026.01.22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036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39360-715F-0F34-F079-BFC19590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C472226-3738-E38F-1BD3-CC2F49B0A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8BB4EBC2-2CD5-8156-E782-50A1F835782A}"/>
              </a:ext>
            </a:extLst>
          </p:cNvPr>
          <p:cNvSpPr txBox="1">
            <a:spLocks/>
          </p:cNvSpPr>
          <p:nvPr/>
        </p:nvSpPr>
        <p:spPr>
          <a:xfrm>
            <a:off x="-152279" y="149831"/>
            <a:ext cx="6863395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rgbClr val="000000"/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工程施工方式</a:t>
            </a:r>
            <a:r>
              <a:rPr lang="en-US" altLang="zh-TW" sz="4800" b="1" dirty="0">
                <a:solidFill>
                  <a:srgbClr val="000000"/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區內施工順序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0E47675-7F3C-1AC4-FE62-1E2837BB4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63717"/>
              </p:ext>
            </p:extLst>
          </p:nvPr>
        </p:nvGraphicFramePr>
        <p:xfrm>
          <a:off x="1416050" y="874605"/>
          <a:ext cx="9347199" cy="557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733">
                  <a:extLst>
                    <a:ext uri="{9D8B030D-6E8A-4147-A177-3AD203B41FA5}">
                      <a16:colId xmlns:a16="http://schemas.microsoft.com/office/drawing/2014/main" val="2876728033"/>
                    </a:ext>
                  </a:extLst>
                </a:gridCol>
                <a:gridCol w="3115733">
                  <a:extLst>
                    <a:ext uri="{9D8B030D-6E8A-4147-A177-3AD203B41FA5}">
                      <a16:colId xmlns:a16="http://schemas.microsoft.com/office/drawing/2014/main" val="551077601"/>
                    </a:ext>
                  </a:extLst>
                </a:gridCol>
                <a:gridCol w="3115733">
                  <a:extLst>
                    <a:ext uri="{9D8B030D-6E8A-4147-A177-3AD203B41FA5}">
                      <a16:colId xmlns:a16="http://schemas.microsoft.com/office/drawing/2014/main" val="1289610379"/>
                    </a:ext>
                  </a:extLst>
                </a:gridCol>
              </a:tblGrid>
              <a:tr h="580366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土地測量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基樁施做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鋼構安裝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642318"/>
                  </a:ext>
                </a:extLst>
              </a:tr>
              <a:tr h="2231200">
                <a:tc>
                  <a:txBody>
                    <a:bodyPr/>
                    <a:lstStyle/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518276"/>
                  </a:ext>
                </a:extLst>
              </a:tr>
              <a:tr h="527885">
                <a:tc>
                  <a:txBody>
                    <a:bodyPr/>
                    <a:lstStyle/>
                    <a:p>
                      <a:r>
                        <a:rPr lang="en-US" altLang="zh-TW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4.</a:t>
                      </a:r>
                      <a:r>
                        <a:rPr lang="zh-TW" altLang="en-US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模組安裝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5.</a:t>
                      </a:r>
                      <a:r>
                        <a:rPr lang="zh-TW" altLang="en-US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設備區安裝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6.</a:t>
                      </a:r>
                      <a:r>
                        <a:rPr lang="zh-TW" altLang="en-US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單元升壓站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922223"/>
                  </a:ext>
                </a:extLst>
              </a:tr>
              <a:tr h="22312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92554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FED464FB-4EBB-9A47-1440-DC24E9F068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97" y="1515041"/>
            <a:ext cx="2859207" cy="214488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3509F0B-B805-7F01-9496-8F67FB014A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97" y="1515041"/>
            <a:ext cx="2859206" cy="208142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908F377-AE19-B740-3502-58852229F7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96" y="1515040"/>
            <a:ext cx="2861144" cy="21448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4F3F29E-5608-ADE6-D7F4-1C818B561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97" y="4252052"/>
            <a:ext cx="2891603" cy="208142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82B1325-9D57-C562-D745-2667C211D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98" y="4252051"/>
            <a:ext cx="2859206" cy="208142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454B150-F45F-F954-D901-615D613D4B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18" y="4270515"/>
            <a:ext cx="2860499" cy="20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17FA8-4363-DACA-853F-EB160AB87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DBEC884-A99A-4E47-33AC-4784E44F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58365EED-ED86-2A3F-A3C6-46E3159CF286}"/>
              </a:ext>
            </a:extLst>
          </p:cNvPr>
          <p:cNvSpPr txBox="1">
            <a:spLocks/>
          </p:cNvSpPr>
          <p:nvPr/>
        </p:nvSpPr>
        <p:spPr>
          <a:xfrm>
            <a:off x="-152280" y="149831"/>
            <a:ext cx="6473915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solidFill>
                  <a:srgbClr val="000000"/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工程施工方式</a:t>
            </a:r>
            <a:r>
              <a:rPr lang="en-US" altLang="zh-TW" b="1" dirty="0">
                <a:solidFill>
                  <a:srgbClr val="000000"/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管線工程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35B664D-745A-B3AC-E315-30DA681CE2FE}"/>
              </a:ext>
            </a:extLst>
          </p:cNvPr>
          <p:cNvSpPr txBox="1"/>
          <p:nvPr/>
        </p:nvSpPr>
        <p:spPr>
          <a:xfrm>
            <a:off x="544324" y="1682846"/>
            <a:ext cx="3832865" cy="22159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lvl="0" algn="l" defTabSz="889000">
              <a:spcBef>
                <a:spcPct val="0"/>
              </a:spcBef>
            </a:pPr>
            <a:r>
              <a:rPr lang="zh-TW" altLang="en-US" sz="4400" b="1" kern="12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管線工程</a:t>
            </a:r>
            <a:endParaRPr lang="en-US" altLang="zh-TW" sz="44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</a:pPr>
            <a:endParaRPr lang="en-US" altLang="zh-TW" sz="20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defTabSz="889000">
              <a:spcBef>
                <a:spcPct val="0"/>
              </a:spcBef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聯外主幹管線已施作完成 並設置單元升壓站，後續完成案件管線接入單元升壓站即可，減少用路人使用道路困擾。</a:t>
            </a:r>
            <a:endPara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000992C-954B-0558-E028-D4A5145C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84" y="949519"/>
            <a:ext cx="6197708" cy="5833565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F0A4B23-B69E-C54C-6A89-8FF8F7C10EA3}"/>
              </a:ext>
            </a:extLst>
          </p:cNvPr>
          <p:cNvCxnSpPr/>
          <p:nvPr/>
        </p:nvCxnSpPr>
        <p:spPr>
          <a:xfrm>
            <a:off x="824089" y="4617156"/>
            <a:ext cx="84666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F762EC0-88E7-D6A6-42CE-6BFB8E1D00A9}"/>
              </a:ext>
            </a:extLst>
          </p:cNvPr>
          <p:cNvCxnSpPr/>
          <p:nvPr/>
        </p:nvCxnSpPr>
        <p:spPr>
          <a:xfrm>
            <a:off x="824088" y="5119512"/>
            <a:ext cx="8466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04C1F00-7C19-5F3F-0CEC-94D42525B2A6}"/>
              </a:ext>
            </a:extLst>
          </p:cNvPr>
          <p:cNvSpPr txBox="1"/>
          <p:nvPr/>
        </p:nvSpPr>
        <p:spPr>
          <a:xfrm>
            <a:off x="2032394" y="4478656"/>
            <a:ext cx="1952584" cy="276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lvl="0" defTabSz="889000">
              <a:spcBef>
                <a:spcPct val="0"/>
              </a:spcBef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一二期已完成管路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08AFF12-3EB6-3E16-24C2-A06C4D354563}"/>
              </a:ext>
            </a:extLst>
          </p:cNvPr>
          <p:cNvSpPr txBox="1"/>
          <p:nvPr/>
        </p:nvSpPr>
        <p:spPr>
          <a:xfrm>
            <a:off x="2032394" y="5008208"/>
            <a:ext cx="1952584" cy="276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lvl="0" defTabSz="889000">
              <a:spcBef>
                <a:spcPct val="0"/>
              </a:spcBef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三期新增開挖管路</a:t>
            </a:r>
          </a:p>
        </p:txBody>
      </p:sp>
    </p:spTree>
    <p:extLst>
      <p:ext uri="{BB962C8B-B14F-4D97-AF65-F5344CB8AC3E}">
        <p14:creationId xmlns:p14="http://schemas.microsoft.com/office/powerpoint/2010/main" val="3050617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D1EC5-E0D3-0DA0-151D-00F33E7F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69B77C-43CC-03E8-01F4-565F99359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C6031B90-BDBA-8F48-3557-DEFC66E2DD71}"/>
              </a:ext>
            </a:extLst>
          </p:cNvPr>
          <p:cNvSpPr txBox="1">
            <a:spLocks/>
          </p:cNvSpPr>
          <p:nvPr/>
        </p:nvSpPr>
        <p:spPr>
          <a:xfrm>
            <a:off x="-174271" y="120818"/>
            <a:ext cx="6123516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施工期間環保對策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6F9B9F3-E520-300C-37E8-6F7EA0384135}"/>
              </a:ext>
            </a:extLst>
          </p:cNvPr>
          <p:cNvSpPr txBox="1"/>
          <p:nvPr/>
        </p:nvSpPr>
        <p:spPr>
          <a:xfrm>
            <a:off x="2029280" y="1725777"/>
            <a:ext cx="7839929" cy="340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機具定期保養降低排放廢氣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減少機具高速運轉或空轉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避免夜間施工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適當灑水避免車輛進出造成粉塵影響空氣品質</a:t>
            </a:r>
          </a:p>
        </p:txBody>
      </p:sp>
    </p:spTree>
    <p:extLst>
      <p:ext uri="{BB962C8B-B14F-4D97-AF65-F5344CB8AC3E}">
        <p14:creationId xmlns:p14="http://schemas.microsoft.com/office/powerpoint/2010/main" val="322351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6BD06-07A5-B190-0E43-EB30C86BA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287A9C4-6DD8-769B-66DC-2416D413C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B78DFFB3-C861-069F-778C-B5D8E468685E}"/>
              </a:ext>
            </a:extLst>
          </p:cNvPr>
          <p:cNvSpPr txBox="1">
            <a:spLocks/>
          </p:cNvSpPr>
          <p:nvPr/>
        </p:nvSpPr>
        <p:spPr>
          <a:xfrm>
            <a:off x="-174272" y="120818"/>
            <a:ext cx="7444317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rgbClr val="000000"/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工程施工方式</a:t>
            </a:r>
            <a:r>
              <a:rPr lang="en-US" altLang="zh-TW" sz="4800" b="1" dirty="0">
                <a:solidFill>
                  <a:srgbClr val="000000"/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樁工法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1A8BCD0A-1637-9254-8E9D-67FB23A2F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21040"/>
              </p:ext>
            </p:extLst>
          </p:nvPr>
        </p:nvGraphicFramePr>
        <p:xfrm>
          <a:off x="812800" y="920459"/>
          <a:ext cx="10566400" cy="5114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3200">
                  <a:extLst>
                    <a:ext uri="{9D8B030D-6E8A-4147-A177-3AD203B41FA5}">
                      <a16:colId xmlns:a16="http://schemas.microsoft.com/office/drawing/2014/main" val="1658915216"/>
                    </a:ext>
                  </a:extLst>
                </a:gridCol>
                <a:gridCol w="5283200">
                  <a:extLst>
                    <a:ext uri="{9D8B030D-6E8A-4147-A177-3AD203B41FA5}">
                      <a16:colId xmlns:a16="http://schemas.microsoft.com/office/drawing/2014/main" val="3569221547"/>
                    </a:ext>
                  </a:extLst>
                </a:gridCol>
              </a:tblGrid>
              <a:tr h="5530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預先鑽孔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打基樁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653670"/>
                  </a:ext>
                </a:extLst>
              </a:tr>
              <a:tr h="456179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68728"/>
                  </a:ext>
                </a:extLst>
              </a:tr>
            </a:tbl>
          </a:graphicData>
        </a:graphic>
      </p:graphicFrame>
      <p:pic>
        <p:nvPicPr>
          <p:cNvPr id="35" name="圖片 34">
            <a:extLst>
              <a:ext uri="{FF2B5EF4-FFF2-40B4-BE49-F238E27FC236}">
                <a16:creationId xmlns:a16="http://schemas.microsoft.com/office/drawing/2014/main" id="{46A0DC55-D08A-05F4-51CF-3D016ADE6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77" y="1754855"/>
            <a:ext cx="4781389" cy="3999203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20C7E539-A2F2-EC28-A5C6-7603AE532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236" y="1754854"/>
            <a:ext cx="4834865" cy="3999203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B282A0D2-79C5-B864-32AB-17DA7987057F}"/>
              </a:ext>
            </a:extLst>
          </p:cNvPr>
          <p:cNvSpPr txBox="1"/>
          <p:nvPr/>
        </p:nvSpPr>
        <p:spPr>
          <a:xfrm>
            <a:off x="6417938" y="6185044"/>
            <a:ext cx="5774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鑽孔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打椿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減少噪音及震動</a:t>
            </a:r>
          </a:p>
        </p:txBody>
      </p:sp>
    </p:spTree>
    <p:extLst>
      <p:ext uri="{BB962C8B-B14F-4D97-AF65-F5344CB8AC3E}">
        <p14:creationId xmlns:p14="http://schemas.microsoft.com/office/powerpoint/2010/main" val="183488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2FB7B-111D-D3A3-9DDC-683C05A4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20180D1-89DE-ADE2-8145-D3DF8E3A2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CF3B0F3C-9A1B-C2EE-CC45-8A4941D2541D}"/>
              </a:ext>
            </a:extLst>
          </p:cNvPr>
          <p:cNvSpPr txBox="1">
            <a:spLocks/>
          </p:cNvSpPr>
          <p:nvPr/>
        </p:nvSpPr>
        <p:spPr>
          <a:xfrm>
            <a:off x="-140405" y="138948"/>
            <a:ext cx="8065205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施工期間環保對策</a:t>
            </a:r>
            <a:r>
              <a:rPr lang="en-US" altLang="zh-TW" sz="4800" b="1" dirty="0"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道路灑水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47CFCA1-1673-1494-4FB3-689235980534}"/>
              </a:ext>
            </a:extLst>
          </p:cNvPr>
          <p:cNvSpPr txBox="1"/>
          <p:nvPr/>
        </p:nvSpPr>
        <p:spPr>
          <a:xfrm>
            <a:off x="1043744" y="1418041"/>
            <a:ext cx="50522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避免揚塵</a:t>
            </a:r>
            <a:endParaRPr lang="en-US" altLang="zh-TW" sz="3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灑水車路面灑水，避免車輛進出與東北季風造成揚塵，影響空氣品質。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1C1711-A4EE-C423-0FD0-62A4ABF76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4" y="3568821"/>
            <a:ext cx="5418667" cy="2565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9FC2D2-CF9B-B5FF-8E25-287C77E55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99" y="1587500"/>
            <a:ext cx="4912883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0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04B7D-74CF-7F73-BEF7-480E343CA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D43DD2C-24C6-D1F4-B286-07B3B5D3B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3C04FBE5-65F0-D83F-DC7E-3266F979A9B5}"/>
              </a:ext>
            </a:extLst>
          </p:cNvPr>
          <p:cNvSpPr txBox="1">
            <a:spLocks/>
          </p:cNvSpPr>
          <p:nvPr/>
        </p:nvSpPr>
        <p:spPr>
          <a:xfrm>
            <a:off x="-659694" y="138948"/>
            <a:ext cx="8065205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施工階段緊急連絡人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0EC6CC7-92F8-47D9-D3B2-DA4B96345017}"/>
              </a:ext>
            </a:extLst>
          </p:cNvPr>
          <p:cNvSpPr txBox="1"/>
          <p:nvPr/>
        </p:nvSpPr>
        <p:spPr>
          <a:xfrm>
            <a:off x="3791000" y="1375820"/>
            <a:ext cx="4597299" cy="435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職稱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工程副理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廖硯丞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-0975393061</a:t>
            </a:r>
          </a:p>
          <a:p>
            <a:pPr algn="ctr">
              <a:lnSpc>
                <a:spcPct val="2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職稱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工程師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呂政庭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-0973002923</a:t>
            </a:r>
          </a:p>
        </p:txBody>
      </p:sp>
    </p:spTree>
    <p:extLst>
      <p:ext uri="{BB962C8B-B14F-4D97-AF65-F5344CB8AC3E}">
        <p14:creationId xmlns:p14="http://schemas.microsoft.com/office/powerpoint/2010/main" val="2225368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5F4EB-4EE0-CCBA-DF54-A2031421B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B6461A5-D89C-21AE-1E1D-19182B756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10924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E4821BC-42A0-8760-4F9C-7D71CA0F712F}"/>
              </a:ext>
            </a:extLst>
          </p:cNvPr>
          <p:cNvSpPr/>
          <p:nvPr/>
        </p:nvSpPr>
        <p:spPr>
          <a:xfrm>
            <a:off x="9206798" y="1230174"/>
            <a:ext cx="2291644" cy="5513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BB30B2BD-7EBC-0A25-D791-449D1327DC58}"/>
              </a:ext>
            </a:extLst>
          </p:cNvPr>
          <p:cNvSpPr txBox="1">
            <a:spLocks/>
          </p:cNvSpPr>
          <p:nvPr/>
        </p:nvSpPr>
        <p:spPr>
          <a:xfrm>
            <a:off x="6350" y="109623"/>
            <a:ext cx="6541206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rgbClr val="000000"/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工程階段緊急應變窗口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26CD001-67FD-12DB-C271-72ED1BADBF8C}"/>
              </a:ext>
            </a:extLst>
          </p:cNvPr>
          <p:cNvSpPr txBox="1"/>
          <p:nvPr/>
        </p:nvSpPr>
        <p:spPr>
          <a:xfrm>
            <a:off x="9685867" y="1272049"/>
            <a:ext cx="171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外援單位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9D1C0B2-79E1-E617-3C2D-5DCCD54E3A30}"/>
              </a:ext>
            </a:extLst>
          </p:cNvPr>
          <p:cNvSpPr/>
          <p:nvPr/>
        </p:nvSpPr>
        <p:spPr>
          <a:xfrm>
            <a:off x="3160891" y="927086"/>
            <a:ext cx="2291644" cy="84059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0366B35-EFAB-EC71-D8FB-3E7B8AE5C8E6}"/>
              </a:ext>
            </a:extLst>
          </p:cNvPr>
          <p:cNvSpPr/>
          <p:nvPr/>
        </p:nvSpPr>
        <p:spPr>
          <a:xfrm>
            <a:off x="3160891" y="2032258"/>
            <a:ext cx="2291644" cy="5513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58B810F-1D24-2730-3D6C-34C5F21D06FD}"/>
              </a:ext>
            </a:extLst>
          </p:cNvPr>
          <p:cNvSpPr/>
          <p:nvPr/>
        </p:nvSpPr>
        <p:spPr>
          <a:xfrm>
            <a:off x="3149599" y="2900787"/>
            <a:ext cx="2291644" cy="5513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A9282B2-FC26-3895-F117-1CE56F1D9007}"/>
              </a:ext>
            </a:extLst>
          </p:cNvPr>
          <p:cNvSpPr/>
          <p:nvPr/>
        </p:nvSpPr>
        <p:spPr>
          <a:xfrm>
            <a:off x="3155245" y="3716242"/>
            <a:ext cx="2291644" cy="5513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15DA6F9-BF33-D00C-E57B-CF9DFC66BD8F}"/>
              </a:ext>
            </a:extLst>
          </p:cNvPr>
          <p:cNvSpPr/>
          <p:nvPr/>
        </p:nvSpPr>
        <p:spPr>
          <a:xfrm>
            <a:off x="5817354" y="3717990"/>
            <a:ext cx="2827865" cy="5513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4748694-BEE0-7CDF-CE22-AC0112093805}"/>
              </a:ext>
            </a:extLst>
          </p:cNvPr>
          <p:cNvSpPr/>
          <p:nvPr/>
        </p:nvSpPr>
        <p:spPr>
          <a:xfrm>
            <a:off x="4617889" y="4960945"/>
            <a:ext cx="2291644" cy="84059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40FB01E-9FCD-3735-B0F6-FB864DF96CFF}"/>
              </a:ext>
            </a:extLst>
          </p:cNvPr>
          <p:cNvSpPr/>
          <p:nvPr/>
        </p:nvSpPr>
        <p:spPr>
          <a:xfrm>
            <a:off x="1680160" y="4963866"/>
            <a:ext cx="2291644" cy="5513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79F39AF-9A5C-1012-33D7-7A8C9E8C47C1}"/>
              </a:ext>
            </a:extLst>
          </p:cNvPr>
          <p:cNvSpPr/>
          <p:nvPr/>
        </p:nvSpPr>
        <p:spPr>
          <a:xfrm>
            <a:off x="3067057" y="6113840"/>
            <a:ext cx="2291644" cy="5513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48BB076-80E9-09D8-FA12-6147BF5CC9DB}"/>
              </a:ext>
            </a:extLst>
          </p:cNvPr>
          <p:cNvSpPr txBox="1"/>
          <p:nvPr/>
        </p:nvSpPr>
        <p:spPr>
          <a:xfrm>
            <a:off x="3642790" y="950538"/>
            <a:ext cx="171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災害發生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發現者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3634EEA-D7A1-AE91-640E-8B3A4A0621CD}"/>
              </a:ext>
            </a:extLst>
          </p:cNvPr>
          <p:cNvSpPr txBox="1"/>
          <p:nvPr/>
        </p:nvSpPr>
        <p:spPr>
          <a:xfrm>
            <a:off x="3273780" y="2077105"/>
            <a:ext cx="206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承攬商工務所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A5AC649-5C5E-B809-6D50-3D33AAB8C3FB}"/>
              </a:ext>
            </a:extLst>
          </p:cNvPr>
          <p:cNvSpPr txBox="1"/>
          <p:nvPr/>
        </p:nvSpPr>
        <p:spPr>
          <a:xfrm>
            <a:off x="3262487" y="2941398"/>
            <a:ext cx="206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監造商工務所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6D2208E-A65E-E1BC-65F9-FC7804BA88D2}"/>
              </a:ext>
            </a:extLst>
          </p:cNvPr>
          <p:cNvSpPr txBox="1"/>
          <p:nvPr/>
        </p:nvSpPr>
        <p:spPr>
          <a:xfrm>
            <a:off x="3337413" y="3758896"/>
            <a:ext cx="206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緊急處理小組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4C0038A-69FC-15F4-4CFB-0494E299477E}"/>
              </a:ext>
            </a:extLst>
          </p:cNvPr>
          <p:cNvSpPr txBox="1"/>
          <p:nvPr/>
        </p:nvSpPr>
        <p:spPr>
          <a:xfrm>
            <a:off x="5760909" y="3787381"/>
            <a:ext cx="2940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承攬商緊急處理小組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831F144-13C4-C8EC-5592-C4BCF91047FA}"/>
              </a:ext>
            </a:extLst>
          </p:cNvPr>
          <p:cNvSpPr txBox="1"/>
          <p:nvPr/>
        </p:nvSpPr>
        <p:spPr>
          <a:xfrm>
            <a:off x="1793049" y="5008713"/>
            <a:ext cx="206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現場緊急處理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93DFF1C-74D2-2359-3188-4928C8ADB441}"/>
              </a:ext>
            </a:extLst>
          </p:cNvPr>
          <p:cNvSpPr txBox="1"/>
          <p:nvPr/>
        </p:nvSpPr>
        <p:spPr>
          <a:xfrm>
            <a:off x="4709390" y="4998983"/>
            <a:ext cx="2065865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通知相關但為協助處理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68C1B3F-B1C2-68D5-EC80-5C7B39966B09}"/>
              </a:ext>
            </a:extLst>
          </p:cNvPr>
          <p:cNvSpPr txBox="1"/>
          <p:nvPr/>
        </p:nvSpPr>
        <p:spPr>
          <a:xfrm>
            <a:off x="3548956" y="6177544"/>
            <a:ext cx="206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處理妥善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A7560D94-126E-C0F4-B4FF-CF7F4670B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985" y="1946253"/>
            <a:ext cx="3044646" cy="4763962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D4CDFAA-0D90-4B88-52B5-5DEBD5CC29C8}"/>
              </a:ext>
            </a:extLst>
          </p:cNvPr>
          <p:cNvSpPr/>
          <p:nvPr/>
        </p:nvSpPr>
        <p:spPr>
          <a:xfrm>
            <a:off x="255876" y="2032258"/>
            <a:ext cx="1315154" cy="362576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E825387-82BF-F5A7-18BD-93D43FEB4BDE}"/>
              </a:ext>
            </a:extLst>
          </p:cNvPr>
          <p:cNvSpPr txBox="1"/>
          <p:nvPr/>
        </p:nvSpPr>
        <p:spPr>
          <a:xfrm>
            <a:off x="473941" y="2423295"/>
            <a:ext cx="879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勞動部職業安全衛生署中區職業</a:t>
            </a:r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2B976AE3-5605-1693-F23D-F84CD8069A31}"/>
              </a:ext>
            </a:extLst>
          </p:cNvPr>
          <p:cNvCxnSpPr>
            <a:endCxn id="30" idx="0"/>
          </p:cNvCxnSpPr>
          <p:nvPr/>
        </p:nvCxnSpPr>
        <p:spPr>
          <a:xfrm rot="10800000" flipV="1">
            <a:off x="913453" y="1272048"/>
            <a:ext cx="2247438" cy="760209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935703B6-055B-3272-865B-334B8D5D1261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4301067" y="1767678"/>
            <a:ext cx="5646" cy="264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44E91428-626D-8AA2-8D24-19A208C6815E}"/>
              </a:ext>
            </a:extLst>
          </p:cNvPr>
          <p:cNvCxnSpPr>
            <a:cxnSpLocks/>
          </p:cNvCxnSpPr>
          <p:nvPr/>
        </p:nvCxnSpPr>
        <p:spPr>
          <a:xfrm>
            <a:off x="4295421" y="2609913"/>
            <a:ext cx="5646" cy="264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F40BE527-5253-8F3A-09FE-D7C78FBBD447}"/>
              </a:ext>
            </a:extLst>
          </p:cNvPr>
          <p:cNvCxnSpPr>
            <a:cxnSpLocks/>
          </p:cNvCxnSpPr>
          <p:nvPr/>
        </p:nvCxnSpPr>
        <p:spPr>
          <a:xfrm>
            <a:off x="4289773" y="3439924"/>
            <a:ext cx="5646" cy="264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48AE7CB-C1DA-ADA6-2C9F-B8A5940F1EDD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5503334" y="4018214"/>
            <a:ext cx="2575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BF199249-0D29-F02E-523F-F9C61DEE51C2}"/>
              </a:ext>
            </a:extLst>
          </p:cNvPr>
          <p:cNvCxnSpPr>
            <a:cxnSpLocks/>
          </p:cNvCxnSpPr>
          <p:nvPr/>
        </p:nvCxnSpPr>
        <p:spPr>
          <a:xfrm>
            <a:off x="4306712" y="4267603"/>
            <a:ext cx="0" cy="4116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D883E9FA-8A2E-1010-C202-DA15C9A7FF00}"/>
              </a:ext>
            </a:extLst>
          </p:cNvPr>
          <p:cNvCxnSpPr>
            <a:cxnSpLocks/>
          </p:cNvCxnSpPr>
          <p:nvPr/>
        </p:nvCxnSpPr>
        <p:spPr>
          <a:xfrm>
            <a:off x="2822222" y="4679244"/>
            <a:ext cx="29464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7F1FC65-9910-164F-3910-CDCBA304AF19}"/>
              </a:ext>
            </a:extLst>
          </p:cNvPr>
          <p:cNvCxnSpPr>
            <a:cxnSpLocks/>
          </p:cNvCxnSpPr>
          <p:nvPr/>
        </p:nvCxnSpPr>
        <p:spPr>
          <a:xfrm>
            <a:off x="5768624" y="4679244"/>
            <a:ext cx="0" cy="283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38CEE5AC-21E1-A42A-5E74-45B0AE4194E8}"/>
              </a:ext>
            </a:extLst>
          </p:cNvPr>
          <p:cNvCxnSpPr>
            <a:cxnSpLocks/>
          </p:cNvCxnSpPr>
          <p:nvPr/>
        </p:nvCxnSpPr>
        <p:spPr>
          <a:xfrm>
            <a:off x="2822222" y="4651825"/>
            <a:ext cx="0" cy="283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058E979C-6267-7F8D-DA72-D2D775A9D23C}"/>
              </a:ext>
            </a:extLst>
          </p:cNvPr>
          <p:cNvCxnSpPr>
            <a:cxnSpLocks/>
          </p:cNvCxnSpPr>
          <p:nvPr/>
        </p:nvCxnSpPr>
        <p:spPr>
          <a:xfrm flipH="1">
            <a:off x="4289773" y="5949244"/>
            <a:ext cx="11294" cy="164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FFF3210D-1992-55B8-F283-25812A7940C2}"/>
              </a:ext>
            </a:extLst>
          </p:cNvPr>
          <p:cNvCxnSpPr>
            <a:cxnSpLocks/>
          </p:cNvCxnSpPr>
          <p:nvPr/>
        </p:nvCxnSpPr>
        <p:spPr>
          <a:xfrm>
            <a:off x="2870952" y="5949244"/>
            <a:ext cx="29464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BCFFC3BA-7E43-B2EF-1F47-B45E538320AE}"/>
              </a:ext>
            </a:extLst>
          </p:cNvPr>
          <p:cNvCxnSpPr>
            <a:cxnSpLocks/>
          </p:cNvCxnSpPr>
          <p:nvPr/>
        </p:nvCxnSpPr>
        <p:spPr>
          <a:xfrm>
            <a:off x="5817354" y="5829980"/>
            <a:ext cx="0" cy="1192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4F205536-57E0-85A2-6DAD-A3E7D8894594}"/>
              </a:ext>
            </a:extLst>
          </p:cNvPr>
          <p:cNvCxnSpPr>
            <a:cxnSpLocks/>
          </p:cNvCxnSpPr>
          <p:nvPr/>
        </p:nvCxnSpPr>
        <p:spPr>
          <a:xfrm>
            <a:off x="2870952" y="5515227"/>
            <a:ext cx="0" cy="4483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951F626D-BD86-CCFC-47EC-BA713DC5E7DE}"/>
              </a:ext>
            </a:extLst>
          </p:cNvPr>
          <p:cNvCxnSpPr>
            <a:cxnSpLocks/>
          </p:cNvCxnSpPr>
          <p:nvPr/>
        </p:nvCxnSpPr>
        <p:spPr>
          <a:xfrm>
            <a:off x="6909533" y="5379155"/>
            <a:ext cx="19974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2B742B45-C497-8B32-F7EF-C6EFC3C342F8}"/>
              </a:ext>
            </a:extLst>
          </p:cNvPr>
          <p:cNvCxnSpPr>
            <a:cxnSpLocks/>
          </p:cNvCxnSpPr>
          <p:nvPr/>
        </p:nvCxnSpPr>
        <p:spPr>
          <a:xfrm>
            <a:off x="8895697" y="1490133"/>
            <a:ext cx="0" cy="38890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CEA5DD22-8B0D-3EA2-C311-2B91EB507B86}"/>
              </a:ext>
            </a:extLst>
          </p:cNvPr>
          <p:cNvCxnSpPr>
            <a:cxnSpLocks/>
          </p:cNvCxnSpPr>
          <p:nvPr/>
        </p:nvCxnSpPr>
        <p:spPr>
          <a:xfrm>
            <a:off x="8895697" y="1502881"/>
            <a:ext cx="2897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521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7807-1EA8-BD2B-9B0E-2BFA9D02E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0929C97-9533-C01E-D088-BD13CC699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B25A1BE1-1AAA-AF1B-318D-9BC424A51651}"/>
              </a:ext>
            </a:extLst>
          </p:cNvPr>
          <p:cNvSpPr txBox="1">
            <a:spLocks/>
          </p:cNvSpPr>
          <p:nvPr/>
        </p:nvSpPr>
        <p:spPr>
          <a:xfrm>
            <a:off x="-659693" y="138948"/>
            <a:ext cx="6755694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常見問題與討論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AB492E5-2114-2955-8245-EA758A6660DB}"/>
              </a:ext>
            </a:extLst>
          </p:cNvPr>
          <p:cNvSpPr txBox="1"/>
          <p:nvPr/>
        </p:nvSpPr>
        <p:spPr>
          <a:xfrm>
            <a:off x="626737" y="1082467"/>
            <a:ext cx="11170152" cy="362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太陽能系統運轉時是否有電磁波與噪音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3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不會</a:t>
            </a:r>
            <a:endParaRPr lang="en-US" altLang="zh-TW" sz="36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太陽能發電系統以靜態方式吸收太陽光並轉換為電能。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太陽能板本身不產生噪音、排放或明顯電磁波。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系統中之逆變器可能產生極低程度的運作聲與電磁場，其強度皆符合  法規標準，對人體與環境無顯著影響。</a:t>
            </a:r>
            <a:b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整體運作方式與常見之太陽能路燈相同，屬於低干擾、低污染之能源設備。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7794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9AB64-CB7D-BF89-D6F4-59F1EA599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8E9C535-0E6F-768F-5113-AEC4C618B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624951A-FA75-E7A7-7F9A-27E3C952057F}"/>
              </a:ext>
            </a:extLst>
          </p:cNvPr>
          <p:cNvSpPr txBox="1">
            <a:spLocks/>
          </p:cNvSpPr>
          <p:nvPr/>
        </p:nvSpPr>
        <p:spPr>
          <a:xfrm>
            <a:off x="-659693" y="138948"/>
            <a:ext cx="6755694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常見問題與討論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844F314-BD85-3456-EE63-2564E74E0F35}"/>
              </a:ext>
            </a:extLst>
          </p:cNvPr>
          <p:cNvSpPr txBox="1"/>
          <p:nvPr/>
        </p:nvSpPr>
        <p:spPr>
          <a:xfrm>
            <a:off x="604159" y="1002669"/>
            <a:ext cx="10842774" cy="82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清洗太陽能板時，如何清洗，是否會汙染水源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3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不會</a:t>
            </a:r>
            <a:endParaRPr lang="en-US" altLang="zh-TW" sz="36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03E50C3-C006-DD92-0D77-0A558E69B711}"/>
              </a:ext>
            </a:extLst>
          </p:cNvPr>
          <p:cNvSpPr txBox="1"/>
          <p:nvPr/>
        </p:nvSpPr>
        <p:spPr>
          <a:xfrm>
            <a:off x="604159" y="1963189"/>
            <a:ext cx="6586863" cy="390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太陽能板在日常使用中，大多可依靠雨水自然沖刷，清除板面上的灰塵、鳥屎、落葉或蜘蛛網等髒汙，具有良好的自潔效果，一般不需要頻繁清洗。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若遇到長時間未下雨，或板面髒汙較多時，清洗方式也相當簡單，僅使用清水沖洗或簡單刷洗即可，不會使用任何化學清潔劑。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53F8C17-B69B-4ECB-FF2A-01210DFB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515" y="2077553"/>
            <a:ext cx="4141991" cy="309275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F1DD595-B8FE-BA7D-D3BD-E272D5932670}"/>
              </a:ext>
            </a:extLst>
          </p:cNvPr>
          <p:cNvSpPr txBox="1"/>
          <p:nvPr/>
        </p:nvSpPr>
        <p:spPr>
          <a:xfrm>
            <a:off x="7910387" y="5423622"/>
            <a:ext cx="356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清水清洗模組 不使用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化學清潔劑</a:t>
            </a:r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0922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FA0AA-5C8A-6955-158E-4A779A12F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417A61-E214-E9F9-7B61-7E6FC9E80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B5AD70C1-DB56-EAF5-1604-7B5BAF1AD1F5}"/>
              </a:ext>
            </a:extLst>
          </p:cNvPr>
          <p:cNvSpPr txBox="1">
            <a:spLocks/>
          </p:cNvSpPr>
          <p:nvPr/>
        </p:nvSpPr>
        <p:spPr>
          <a:xfrm>
            <a:off x="-659693" y="138948"/>
            <a:ext cx="6755694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常見問題與討論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DF2007E-3720-DD81-07BE-1722513B96F5}"/>
              </a:ext>
            </a:extLst>
          </p:cNvPr>
          <p:cNvSpPr txBox="1"/>
          <p:nvPr/>
        </p:nvSpPr>
        <p:spPr>
          <a:xfrm>
            <a:off x="387395" y="687171"/>
            <a:ext cx="5846792" cy="233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太陽能板是否會產生有毒物質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不會</a:t>
            </a:r>
            <a:endParaRPr lang="en-US" altLang="zh-TW" sz="28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太陽能板發電時不燒、不漏、不排放，沒有廢氣廢水，板子是密封固體，不會產生毒物。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72F1865-D084-79C4-964B-32B0D638E9F5}"/>
              </a:ext>
            </a:extLst>
          </p:cNvPr>
          <p:cNvSpPr txBox="1"/>
          <p:nvPr/>
        </p:nvSpPr>
        <p:spPr>
          <a:xfrm>
            <a:off x="6234187" y="796982"/>
            <a:ext cx="5819626" cy="6061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接著我們來看太陽能板使用的材料：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鋁框、玻璃</a:t>
            </a:r>
            <a:r>
              <a:rPr lang="en-US" altLang="zh-TW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 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都是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日常生活中常用的材料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，不用多說。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封裝材</a:t>
            </a:r>
            <a:r>
              <a:rPr lang="en-US" altLang="zh-TW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EVA- 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運動鞋底的材料是一樣的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，只是運動鞋底的材料會發泡來達到吸震的功能，太陽能用的</a:t>
            </a:r>
            <a:r>
              <a:rPr lang="en-US" altLang="zh-TW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EVA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則是做成透明的。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矽晶片</a:t>
            </a:r>
            <a:r>
              <a:rPr lang="en-US" altLang="zh-TW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 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晶片相同的矽原料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背材</a:t>
            </a:r>
            <a:r>
              <a:rPr lang="en-US" altLang="zh-TW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 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主要材質</a:t>
            </a:r>
            <a:r>
              <a:rPr lang="en-US" altLang="zh-TW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PET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是跟寶特瓶一樣的材料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，表面塗層是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類似不沾鍋的含氟材料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接線盒</a:t>
            </a:r>
            <a:r>
              <a:rPr lang="en-US" altLang="zh-TW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 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大都是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耐高溫的塑膠材料</a:t>
            </a:r>
            <a:r>
              <a:rPr lang="en-US" altLang="zh-TW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PPO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以上材料沒有一個會釋出污染物，而模組正面會接觸雨水的只有玻璃跟鋁框，</a:t>
            </a:r>
            <a:r>
              <a:rPr lang="zh-TW" altLang="en-US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流下來的雨水跟家裡的鋁窗流下的雨水</a:t>
            </a:r>
            <a:r>
              <a:rPr lang="zh-TW" altLang="en-US" dirty="0">
                <a:solidFill>
                  <a:srgbClr val="2929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是一樣的，更沒有污染土地的可能性。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028B932-8C8A-723E-0977-E531D20C2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6" y="3019989"/>
            <a:ext cx="5080000" cy="322464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8F2579-3595-09CD-8763-885261F304C8}"/>
              </a:ext>
            </a:extLst>
          </p:cNvPr>
          <p:cNvSpPr txBox="1"/>
          <p:nvPr/>
        </p:nvSpPr>
        <p:spPr>
          <a:xfrm>
            <a:off x="3141033" y="6401080"/>
            <a:ext cx="8584995" cy="45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參考：太陽能對環境的影響，林敬傑，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108.11.16</a:t>
            </a:r>
          </a:p>
        </p:txBody>
      </p:sp>
    </p:spTree>
    <p:extLst>
      <p:ext uri="{BB962C8B-B14F-4D97-AF65-F5344CB8AC3E}">
        <p14:creationId xmlns:p14="http://schemas.microsoft.com/office/powerpoint/2010/main" val="98293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B10711-369B-2296-B2F6-F71129AA7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50" y="103834"/>
            <a:ext cx="3634450" cy="1181671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A169B28-1175-F4E7-2B83-BD7C06CDFF33}"/>
              </a:ext>
            </a:extLst>
          </p:cNvPr>
          <p:cNvSpPr txBox="1"/>
          <p:nvPr/>
        </p:nvSpPr>
        <p:spPr>
          <a:xfrm>
            <a:off x="3363584" y="1855239"/>
            <a:ext cx="54521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電廠區域說明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施工項目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800" indent="-685800">
              <a:buFont typeface="Wingdings" panose="05000000000000000000" pitchFamily="2" charset="2"/>
              <a:buChar char="n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常見問題與討論</a:t>
            </a:r>
          </a:p>
        </p:txBody>
      </p:sp>
    </p:spTree>
    <p:extLst>
      <p:ext uri="{BB962C8B-B14F-4D97-AF65-F5344CB8AC3E}">
        <p14:creationId xmlns:p14="http://schemas.microsoft.com/office/powerpoint/2010/main" val="2436139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AE961-2921-CE5D-205F-DD96B1684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2C7FCDB-1931-E2C6-3C07-EAC6320B0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DF27D0B-4689-622E-D743-F75BA46C1ECC}"/>
              </a:ext>
            </a:extLst>
          </p:cNvPr>
          <p:cNvSpPr txBox="1">
            <a:spLocks/>
          </p:cNvSpPr>
          <p:nvPr/>
        </p:nvSpPr>
        <p:spPr>
          <a:xfrm>
            <a:off x="-659693" y="138948"/>
            <a:ext cx="6755694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常見問題與討論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BB7AC08-ADFA-0214-DC37-75D1B5EEE2EA}"/>
              </a:ext>
            </a:extLst>
          </p:cNvPr>
          <p:cNvSpPr txBox="1"/>
          <p:nvPr/>
        </p:nvSpPr>
        <p:spPr>
          <a:xfrm>
            <a:off x="369107" y="898767"/>
            <a:ext cx="10423071" cy="82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未來太陽能板若損壞或不使用時改如何處置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3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可拆解進行回收</a:t>
            </a:r>
            <a:endParaRPr lang="en-US" altLang="zh-TW" sz="36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C1E6DEA-A742-AEC2-F46C-190E7A76A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38" y="1831623"/>
            <a:ext cx="4576855" cy="454060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8A99A37-8100-A158-63AA-A87B1CF6E098}"/>
              </a:ext>
            </a:extLst>
          </p:cNvPr>
          <p:cNvSpPr txBox="1"/>
          <p:nvPr/>
        </p:nvSpPr>
        <p:spPr>
          <a:xfrm>
            <a:off x="369107" y="2103086"/>
            <a:ext cx="6639279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政府要求在設置太陽能板時，先</a:t>
            </a:r>
            <a:r>
              <a:rPr lang="zh-TW" altLang="en-US" sz="2400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預繳回收費用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（每瓩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1,000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元），等將來不用時，就有經費幫忙處理，不用民眾自己想辦法。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每一片太陽能板都有</a:t>
            </a:r>
            <a:r>
              <a:rPr lang="zh-TW" altLang="en-US" sz="2400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專屬編號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，就像身分證一樣，方便追蹤，不會被偷偷丟棄。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2400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合格的回收廠商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來清運和處理。</a:t>
            </a:r>
            <a:endParaRPr lang="en-US" altLang="zh-TW" sz="2400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051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8B037-1E1E-533C-1B4A-BAB374C6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94B48C2-BFCF-868B-973F-7B3110E4C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C4203FCC-9154-33A9-794D-5E7A07EEA107}"/>
              </a:ext>
            </a:extLst>
          </p:cNvPr>
          <p:cNvSpPr txBox="1">
            <a:spLocks/>
          </p:cNvSpPr>
          <p:nvPr/>
        </p:nvSpPr>
        <p:spPr>
          <a:xfrm>
            <a:off x="-659694" y="138948"/>
            <a:ext cx="3983919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問與答</a:t>
            </a:r>
            <a:endParaRPr lang="zh-TW" altLang="en-US" sz="4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3FADFDB-2635-BB4A-FD40-B9B7E104BC83}"/>
              </a:ext>
            </a:extLst>
          </p:cNvPr>
          <p:cNvSpPr txBox="1"/>
          <p:nvPr/>
        </p:nvSpPr>
        <p:spPr>
          <a:xfrm>
            <a:off x="1447182" y="672820"/>
            <a:ext cx="9297635" cy="399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TW" sz="1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1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＆</a:t>
            </a:r>
            <a:r>
              <a:rPr lang="en-US" altLang="zh-TW" sz="1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5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endParaRPr lang="en-US" altLang="zh-TW" sz="1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6633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8B453F5-1BD9-D65A-DA6D-A74CCB58F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0"/>
            <a:ext cx="12216384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D59721C-6E79-5B95-E1F8-61DBEEB7CD9F}"/>
              </a:ext>
            </a:extLst>
          </p:cNvPr>
          <p:cNvSpPr txBox="1"/>
          <p:nvPr/>
        </p:nvSpPr>
        <p:spPr>
          <a:xfrm>
            <a:off x="5171547" y="2996952"/>
            <a:ext cx="1651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Thanks!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339D7B2-6A49-F2EE-2A5A-5DE9365450C4}"/>
              </a:ext>
            </a:extLst>
          </p:cNvPr>
          <p:cNvSpPr txBox="1"/>
          <p:nvPr/>
        </p:nvSpPr>
        <p:spPr>
          <a:xfrm>
            <a:off x="3972563" y="5597217"/>
            <a:ext cx="3020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powermaster.com.tw</a:t>
            </a:r>
          </a:p>
          <a:p>
            <a:r>
              <a:rPr lang="en-US" altLang="zh-TW" sz="1500" dirty="0">
                <a:solidFill>
                  <a:schemeClr val="bg1"/>
                </a:solidFill>
              </a:rPr>
              <a:t>E-mail</a:t>
            </a:r>
            <a:r>
              <a:rPr lang="zh-TW" altLang="en-US" sz="1500" dirty="0">
                <a:solidFill>
                  <a:schemeClr val="bg1"/>
                </a:solidFill>
              </a:rPr>
              <a:t> </a:t>
            </a:r>
            <a:r>
              <a:rPr lang="en-US" altLang="zh-TW" sz="1500" dirty="0">
                <a:solidFill>
                  <a:schemeClr val="bg1"/>
                </a:solidFill>
              </a:rPr>
              <a:t>:</a:t>
            </a:r>
            <a:r>
              <a:rPr lang="zh-TW" altLang="en-US" sz="1500" dirty="0">
                <a:solidFill>
                  <a:schemeClr val="bg1"/>
                </a:solidFill>
              </a:rPr>
              <a:t> </a:t>
            </a:r>
            <a:r>
              <a:rPr lang="en-US" altLang="zh-TW" sz="1500" dirty="0">
                <a:solidFill>
                  <a:schemeClr val="bg1"/>
                </a:solidFill>
              </a:rPr>
              <a:t>sales@powermaster.com.tw</a:t>
            </a:r>
          </a:p>
          <a:p>
            <a:r>
              <a:rPr lang="en-US" altLang="zh-TW" sz="1500" dirty="0">
                <a:solidFill>
                  <a:schemeClr val="bg1"/>
                </a:solidFill>
              </a:rPr>
              <a:t>Tel :</a:t>
            </a:r>
            <a:r>
              <a:rPr lang="zh-TW" altLang="en-US" sz="1500" dirty="0">
                <a:solidFill>
                  <a:schemeClr val="bg1"/>
                </a:solidFill>
              </a:rPr>
              <a:t>  </a:t>
            </a:r>
            <a:r>
              <a:rPr lang="en-US" altLang="zh-TW" sz="1500" dirty="0">
                <a:solidFill>
                  <a:schemeClr val="bg1"/>
                </a:solidFill>
              </a:rPr>
              <a:t>(02) 66266660</a:t>
            </a:r>
            <a:endParaRPr lang="zh-TW" alt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68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9EAA-F16D-1630-F45E-485EECA16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E030F16-9CB9-D765-2E4E-BE40BC21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5821E25A-5E43-DE6C-5247-2DD393FE027E}"/>
              </a:ext>
            </a:extLst>
          </p:cNvPr>
          <p:cNvSpPr txBox="1">
            <a:spLocks/>
          </p:cNvSpPr>
          <p:nvPr/>
        </p:nvSpPr>
        <p:spPr>
          <a:xfrm>
            <a:off x="-244392" y="114822"/>
            <a:ext cx="3805740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anose="02020603050405020304" pitchFamily="2"/>
              </a:rPr>
              <a:t>電廠說明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6CFE010-7D02-C14E-4240-8FF2F2793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569797"/>
              </p:ext>
            </p:extLst>
          </p:nvPr>
        </p:nvGraphicFramePr>
        <p:xfrm>
          <a:off x="1001879" y="1805479"/>
          <a:ext cx="10188242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647">
                  <a:extLst>
                    <a:ext uri="{9D8B030D-6E8A-4147-A177-3AD203B41FA5}">
                      <a16:colId xmlns:a16="http://schemas.microsoft.com/office/drawing/2014/main" val="423728411"/>
                    </a:ext>
                  </a:extLst>
                </a:gridCol>
                <a:gridCol w="8150595">
                  <a:extLst>
                    <a:ext uri="{9D8B030D-6E8A-4147-A177-3AD203B41FA5}">
                      <a16:colId xmlns:a16="http://schemas.microsoft.com/office/drawing/2014/main" val="1264673709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ts val="5500"/>
                        </a:lnSpc>
                      </a:pPr>
                      <a:r>
                        <a:rPr lang="zh-TW" altLang="en-US" sz="2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案件名稱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00"/>
                        </a:lnSpc>
                      </a:pPr>
                      <a:r>
                        <a:rPr lang="zh-TW" altLang="en-US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天機案三期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2401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5500"/>
                        </a:lnSpc>
                      </a:pPr>
                      <a:r>
                        <a:rPr lang="zh-TW" altLang="en-US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設置地號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00"/>
                        </a:lnSpc>
                      </a:pP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928, 929, 928-1, 931, 935,935-1, 936, 944-1, 947, 950, 1048, 1051, 1052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26096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5500"/>
                        </a:lnSpc>
                      </a:pPr>
                      <a:r>
                        <a:rPr lang="zh-TW" altLang="en-US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裝置容量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00"/>
                        </a:lnSpc>
                      </a:pP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4046.kW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23318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5500"/>
                        </a:lnSpc>
                      </a:pPr>
                      <a:r>
                        <a:rPr lang="zh-TW" altLang="en-US" sz="2800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施工期程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00"/>
                        </a:lnSpc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預計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115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~115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488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49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8D3D-E21A-76C0-20E8-9A0CE3DF2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398707E-1888-2AD9-0E7A-F1A4C961C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123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646B6ABB-23A3-6C83-D648-C554C92C818E}"/>
              </a:ext>
            </a:extLst>
          </p:cNvPr>
          <p:cNvSpPr txBox="1">
            <a:spLocks/>
          </p:cNvSpPr>
          <p:nvPr/>
        </p:nvSpPr>
        <p:spPr>
          <a:xfrm>
            <a:off x="282222" y="61201"/>
            <a:ext cx="3872927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anose="02020603050405020304" pitchFamily="2"/>
              </a:rPr>
              <a:t>天機三期設置區域</a:t>
            </a:r>
            <a:endParaRPr lang="zh-TW" altLang="en-US" sz="3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32A1B7B-E071-7D79-37FC-FFAEE737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10" y="785974"/>
            <a:ext cx="7947379" cy="5503099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CF68E84-B18A-C584-4370-6467C30B598B}"/>
              </a:ext>
            </a:extLst>
          </p:cNvPr>
          <p:cNvCxnSpPr>
            <a:cxnSpLocks/>
          </p:cNvCxnSpPr>
          <p:nvPr/>
        </p:nvCxnSpPr>
        <p:spPr>
          <a:xfrm>
            <a:off x="5136444" y="1072444"/>
            <a:ext cx="0" cy="695844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ECBF21F-C5F8-7408-B6C8-73C0D0B6BCD3}"/>
              </a:ext>
            </a:extLst>
          </p:cNvPr>
          <p:cNvCxnSpPr>
            <a:cxnSpLocks/>
          </p:cNvCxnSpPr>
          <p:nvPr/>
        </p:nvCxnSpPr>
        <p:spPr>
          <a:xfrm>
            <a:off x="5136444" y="1768288"/>
            <a:ext cx="83147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608BD75-725A-E2B0-4E8B-7F4C12CE097A}"/>
              </a:ext>
            </a:extLst>
          </p:cNvPr>
          <p:cNvCxnSpPr>
            <a:cxnSpLocks/>
          </p:cNvCxnSpPr>
          <p:nvPr/>
        </p:nvCxnSpPr>
        <p:spPr>
          <a:xfrm>
            <a:off x="5136444" y="1072444"/>
            <a:ext cx="83147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155F0D12-EAD6-98F1-C557-6EEC7FFFC91B}"/>
              </a:ext>
            </a:extLst>
          </p:cNvPr>
          <p:cNvCxnSpPr>
            <a:cxnSpLocks/>
          </p:cNvCxnSpPr>
          <p:nvPr/>
        </p:nvCxnSpPr>
        <p:spPr>
          <a:xfrm>
            <a:off x="5967920" y="1072444"/>
            <a:ext cx="0" cy="695844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98145604-6F7C-DDAB-9F43-675186A1D9A1}"/>
              </a:ext>
            </a:extLst>
          </p:cNvPr>
          <p:cNvCxnSpPr>
            <a:cxnSpLocks/>
          </p:cNvCxnSpPr>
          <p:nvPr/>
        </p:nvCxnSpPr>
        <p:spPr>
          <a:xfrm>
            <a:off x="4241882" y="2102223"/>
            <a:ext cx="1757581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15F7CC89-6829-3E56-4193-D577A13D1F78}"/>
              </a:ext>
            </a:extLst>
          </p:cNvPr>
          <p:cNvCxnSpPr>
            <a:cxnSpLocks/>
          </p:cNvCxnSpPr>
          <p:nvPr/>
        </p:nvCxnSpPr>
        <p:spPr>
          <a:xfrm>
            <a:off x="4155149" y="1831041"/>
            <a:ext cx="1844314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D1822412-C8AF-B9D8-DDF9-2012F2FABE43}"/>
              </a:ext>
            </a:extLst>
          </p:cNvPr>
          <p:cNvCxnSpPr>
            <a:cxnSpLocks/>
          </p:cNvCxnSpPr>
          <p:nvPr/>
        </p:nvCxnSpPr>
        <p:spPr>
          <a:xfrm>
            <a:off x="6010336" y="1831041"/>
            <a:ext cx="0" cy="27118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7D74D1E-30F5-DAE6-09F3-618628838E9A}"/>
              </a:ext>
            </a:extLst>
          </p:cNvPr>
          <p:cNvCxnSpPr>
            <a:cxnSpLocks/>
          </p:cNvCxnSpPr>
          <p:nvPr/>
        </p:nvCxnSpPr>
        <p:spPr>
          <a:xfrm>
            <a:off x="4190639" y="1831041"/>
            <a:ext cx="51243" cy="27118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1A1BCBF9-92E5-1A2B-EADA-3837FF928CEC}"/>
              </a:ext>
            </a:extLst>
          </p:cNvPr>
          <p:cNvCxnSpPr>
            <a:cxnSpLocks/>
          </p:cNvCxnSpPr>
          <p:nvPr/>
        </p:nvCxnSpPr>
        <p:spPr>
          <a:xfrm>
            <a:off x="5831208" y="2596444"/>
            <a:ext cx="0" cy="22071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71FD89E4-DD8D-607B-AB01-6651BE88E138}"/>
              </a:ext>
            </a:extLst>
          </p:cNvPr>
          <p:cNvCxnSpPr>
            <a:cxnSpLocks/>
          </p:cNvCxnSpPr>
          <p:nvPr/>
        </p:nvCxnSpPr>
        <p:spPr>
          <a:xfrm>
            <a:off x="5999463" y="2596444"/>
            <a:ext cx="0" cy="22071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B9E88D2-10CD-93A2-EDBB-12F434EE621F}"/>
              </a:ext>
            </a:extLst>
          </p:cNvPr>
          <p:cNvCxnSpPr>
            <a:cxnSpLocks/>
          </p:cNvCxnSpPr>
          <p:nvPr/>
        </p:nvCxnSpPr>
        <p:spPr>
          <a:xfrm>
            <a:off x="5831208" y="2817159"/>
            <a:ext cx="168255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0176A3AA-7A2C-FBB8-C0E1-D84DB889A0E3}"/>
              </a:ext>
            </a:extLst>
          </p:cNvPr>
          <p:cNvCxnSpPr>
            <a:cxnSpLocks/>
          </p:cNvCxnSpPr>
          <p:nvPr/>
        </p:nvCxnSpPr>
        <p:spPr>
          <a:xfrm>
            <a:off x="5831208" y="2594203"/>
            <a:ext cx="168255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DF43AC48-B944-6CE2-DF06-790AB0E1FDD1}"/>
              </a:ext>
            </a:extLst>
          </p:cNvPr>
          <p:cNvCxnSpPr>
            <a:cxnSpLocks/>
          </p:cNvCxnSpPr>
          <p:nvPr/>
        </p:nvCxnSpPr>
        <p:spPr>
          <a:xfrm>
            <a:off x="4881282" y="2902324"/>
            <a:ext cx="1118181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80CC971-5486-5A94-EA26-9A06DE976459}"/>
              </a:ext>
            </a:extLst>
          </p:cNvPr>
          <p:cNvCxnSpPr>
            <a:cxnSpLocks/>
          </p:cNvCxnSpPr>
          <p:nvPr/>
        </p:nvCxnSpPr>
        <p:spPr>
          <a:xfrm>
            <a:off x="5999463" y="2902324"/>
            <a:ext cx="0" cy="31824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32ED8E30-311E-8F5A-8715-E40FBBF2098A}"/>
              </a:ext>
            </a:extLst>
          </p:cNvPr>
          <p:cNvCxnSpPr>
            <a:cxnSpLocks/>
          </p:cNvCxnSpPr>
          <p:nvPr/>
        </p:nvCxnSpPr>
        <p:spPr>
          <a:xfrm>
            <a:off x="4881282" y="2902324"/>
            <a:ext cx="645459" cy="31824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8B32BFC1-8AEB-30E2-E40C-DEA739B6BB64}"/>
              </a:ext>
            </a:extLst>
          </p:cNvPr>
          <p:cNvCxnSpPr>
            <a:cxnSpLocks/>
          </p:cNvCxnSpPr>
          <p:nvPr/>
        </p:nvCxnSpPr>
        <p:spPr>
          <a:xfrm>
            <a:off x="5526741" y="3211606"/>
            <a:ext cx="472722" cy="896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FCB78661-41F6-1B03-573C-C66503739131}"/>
              </a:ext>
            </a:extLst>
          </p:cNvPr>
          <p:cNvCxnSpPr>
            <a:cxnSpLocks/>
          </p:cNvCxnSpPr>
          <p:nvPr/>
        </p:nvCxnSpPr>
        <p:spPr>
          <a:xfrm>
            <a:off x="5580529" y="3269877"/>
            <a:ext cx="429807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67418EDB-E3FD-57B6-7983-797806CE1E84}"/>
              </a:ext>
            </a:extLst>
          </p:cNvPr>
          <p:cNvCxnSpPr>
            <a:cxnSpLocks/>
          </p:cNvCxnSpPr>
          <p:nvPr/>
        </p:nvCxnSpPr>
        <p:spPr>
          <a:xfrm>
            <a:off x="5999463" y="3269877"/>
            <a:ext cx="0" cy="159123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23D1BDC0-1585-5FD8-135C-950CA582A6F2}"/>
              </a:ext>
            </a:extLst>
          </p:cNvPr>
          <p:cNvCxnSpPr>
            <a:cxnSpLocks/>
          </p:cNvCxnSpPr>
          <p:nvPr/>
        </p:nvCxnSpPr>
        <p:spPr>
          <a:xfrm>
            <a:off x="5580529" y="3269877"/>
            <a:ext cx="418934" cy="159123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61182E11-68D0-C449-BEAE-F1503635FB5B}"/>
              </a:ext>
            </a:extLst>
          </p:cNvPr>
          <p:cNvCxnSpPr>
            <a:cxnSpLocks/>
          </p:cNvCxnSpPr>
          <p:nvPr/>
        </p:nvCxnSpPr>
        <p:spPr>
          <a:xfrm>
            <a:off x="4555646" y="4392705"/>
            <a:ext cx="1811536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C28FDFCB-6C9D-F2C6-21E9-35C1E2774336}"/>
              </a:ext>
            </a:extLst>
          </p:cNvPr>
          <p:cNvCxnSpPr>
            <a:cxnSpLocks/>
          </p:cNvCxnSpPr>
          <p:nvPr/>
        </p:nvCxnSpPr>
        <p:spPr>
          <a:xfrm>
            <a:off x="4555646" y="4545105"/>
            <a:ext cx="1757581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AE272E23-18B9-BE47-6C53-8419DE89A82E}"/>
              </a:ext>
            </a:extLst>
          </p:cNvPr>
          <p:cNvCxnSpPr>
            <a:cxnSpLocks/>
          </p:cNvCxnSpPr>
          <p:nvPr/>
        </p:nvCxnSpPr>
        <p:spPr>
          <a:xfrm flipH="1">
            <a:off x="6313227" y="4392705"/>
            <a:ext cx="53955" cy="15240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818EAD61-AD21-E52A-D85D-3A42F57FCF98}"/>
              </a:ext>
            </a:extLst>
          </p:cNvPr>
          <p:cNvCxnSpPr>
            <a:cxnSpLocks/>
          </p:cNvCxnSpPr>
          <p:nvPr/>
        </p:nvCxnSpPr>
        <p:spPr>
          <a:xfrm>
            <a:off x="4555646" y="4392705"/>
            <a:ext cx="0" cy="15240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0C5D487F-5E2F-FABB-5456-4C8B88E36A94}"/>
              </a:ext>
            </a:extLst>
          </p:cNvPr>
          <p:cNvSpPr txBox="1"/>
          <p:nvPr/>
        </p:nvSpPr>
        <p:spPr>
          <a:xfrm rot="10800000" flipV="1">
            <a:off x="5292077" y="1303036"/>
            <a:ext cx="707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三期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89D341AB-EB10-0B30-79F8-22B4554099AD}"/>
              </a:ext>
            </a:extLst>
          </p:cNvPr>
          <p:cNvSpPr txBox="1"/>
          <p:nvPr/>
        </p:nvSpPr>
        <p:spPr>
          <a:xfrm rot="10800000" flipV="1">
            <a:off x="4938384" y="1819019"/>
            <a:ext cx="707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三期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F79CC581-49E0-19D4-F9B7-4650853CEEA8}"/>
              </a:ext>
            </a:extLst>
          </p:cNvPr>
          <p:cNvSpPr txBox="1"/>
          <p:nvPr/>
        </p:nvSpPr>
        <p:spPr>
          <a:xfrm rot="10800000" flipV="1">
            <a:off x="5226836" y="4338100"/>
            <a:ext cx="707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三期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954994-AECE-1830-A58E-21A6F93535ED}"/>
              </a:ext>
            </a:extLst>
          </p:cNvPr>
          <p:cNvSpPr txBox="1"/>
          <p:nvPr/>
        </p:nvSpPr>
        <p:spPr>
          <a:xfrm rot="10800000" flipV="1">
            <a:off x="5986511" y="3211605"/>
            <a:ext cx="707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三期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F1AC74F3-3C75-7CDB-FE46-9973CDC829D4}"/>
              </a:ext>
            </a:extLst>
          </p:cNvPr>
          <p:cNvSpPr txBox="1"/>
          <p:nvPr/>
        </p:nvSpPr>
        <p:spPr>
          <a:xfrm rot="10800000" flipV="1">
            <a:off x="5461414" y="2943543"/>
            <a:ext cx="707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三期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384917AC-C8BD-75F8-BE18-3DDCC1C9EA2C}"/>
              </a:ext>
            </a:extLst>
          </p:cNvPr>
          <p:cNvSpPr txBox="1"/>
          <p:nvPr/>
        </p:nvSpPr>
        <p:spPr>
          <a:xfrm rot="10800000" flipV="1">
            <a:off x="5959534" y="2589781"/>
            <a:ext cx="707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三期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2873746-BB17-B68C-1B2B-C9BCD87DDC24}"/>
              </a:ext>
            </a:extLst>
          </p:cNvPr>
          <p:cNvSpPr/>
          <p:nvPr/>
        </p:nvSpPr>
        <p:spPr>
          <a:xfrm>
            <a:off x="6584533" y="6433772"/>
            <a:ext cx="1348525" cy="29680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4DC5DD-68D1-85A9-51DB-33EAE8166CCA}"/>
              </a:ext>
            </a:extLst>
          </p:cNvPr>
          <p:cNvSpPr txBox="1"/>
          <p:nvPr/>
        </p:nvSpPr>
        <p:spPr>
          <a:xfrm>
            <a:off x="7976888" y="6312813"/>
            <a:ext cx="418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紅框為本次三期施工區域</a:t>
            </a:r>
          </a:p>
        </p:txBody>
      </p:sp>
    </p:spTree>
    <p:extLst>
      <p:ext uri="{BB962C8B-B14F-4D97-AF65-F5344CB8AC3E}">
        <p14:creationId xmlns:p14="http://schemas.microsoft.com/office/powerpoint/2010/main" val="254738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2B10711-369B-2296-B2F6-F71129AA7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-470676" y="139224"/>
            <a:ext cx="4732077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時程規劃</a:t>
            </a:r>
            <a:endParaRPr lang="en-US" altLang="zh-TW" sz="54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38B06E7-6209-7BF3-E150-16B732857D9B}"/>
              </a:ext>
            </a:extLst>
          </p:cNvPr>
          <p:cNvGrpSpPr/>
          <p:nvPr/>
        </p:nvGrpSpPr>
        <p:grpSpPr>
          <a:xfrm>
            <a:off x="2101593" y="1011221"/>
            <a:ext cx="8498674" cy="5303227"/>
            <a:chOff x="2643237" y="3633055"/>
            <a:chExt cx="8592489" cy="2217381"/>
          </a:xfrm>
          <a:solidFill>
            <a:schemeClr val="accent6">
              <a:lumMod val="50000"/>
            </a:schemeClr>
          </a:solidFill>
        </p:grpSpPr>
        <p:sp>
          <p:nvSpPr>
            <p:cNvPr id="10" name="圓角矩形 11">
              <a:extLst>
                <a:ext uri="{FF2B5EF4-FFF2-40B4-BE49-F238E27FC236}">
                  <a16:creationId xmlns:a16="http://schemas.microsoft.com/office/drawing/2014/main" id="{FBBFF35B-020E-49C9-8AC7-1E3BD347807D}"/>
                </a:ext>
              </a:extLst>
            </p:cNvPr>
            <p:cNvSpPr/>
            <p:nvPr/>
          </p:nvSpPr>
          <p:spPr>
            <a:xfrm>
              <a:off x="7832344" y="5511790"/>
              <a:ext cx="2531917" cy="22576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預計</a:t>
              </a:r>
              <a:r>
                <a:rPr kumimoji="1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115-116</a:t>
              </a:r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  <p:sp>
          <p:nvSpPr>
            <p:cNvPr id="13" name="圓角矩形 15">
              <a:extLst>
                <a:ext uri="{FF2B5EF4-FFF2-40B4-BE49-F238E27FC236}">
                  <a16:creationId xmlns:a16="http://schemas.microsoft.com/office/drawing/2014/main" id="{8CD92D44-CF77-FCFB-9D47-14D3019DAB8D}"/>
                </a:ext>
              </a:extLst>
            </p:cNvPr>
            <p:cNvSpPr/>
            <p:nvPr/>
          </p:nvSpPr>
          <p:spPr>
            <a:xfrm>
              <a:off x="2643238" y="3633055"/>
              <a:ext cx="4402297" cy="37235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土地整合取得併審</a:t>
              </a:r>
              <a:endParaRPr kumimoji="1"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圓角矩形 12">
              <a:extLst>
                <a:ext uri="{FF2B5EF4-FFF2-40B4-BE49-F238E27FC236}">
                  <a16:creationId xmlns:a16="http://schemas.microsoft.com/office/drawing/2014/main" id="{7CAFE4D9-055E-1DDD-6562-C05686278DC8}"/>
                </a:ext>
              </a:extLst>
            </p:cNvPr>
            <p:cNvSpPr/>
            <p:nvPr/>
          </p:nvSpPr>
          <p:spPr>
            <a:xfrm>
              <a:off x="7832344" y="4319851"/>
              <a:ext cx="1173710" cy="23530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114</a:t>
              </a:r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  <p:sp>
          <p:nvSpPr>
            <p:cNvPr id="20" name="圓角矩形 16">
              <a:extLst>
                <a:ext uri="{FF2B5EF4-FFF2-40B4-BE49-F238E27FC236}">
                  <a16:creationId xmlns:a16="http://schemas.microsoft.com/office/drawing/2014/main" id="{907D721F-4303-222B-7647-93BAD07BF7F4}"/>
                </a:ext>
              </a:extLst>
            </p:cNvPr>
            <p:cNvSpPr/>
            <p:nvPr/>
          </p:nvSpPr>
          <p:spPr>
            <a:xfrm>
              <a:off x="2643238" y="4204652"/>
              <a:ext cx="4379522" cy="4753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地政機關同意書</a:t>
              </a:r>
              <a:endParaRPr kumimoji="1"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主管機關同意函</a:t>
              </a:r>
              <a:endParaRPr kumimoji="1"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取得籌設許可</a:t>
              </a:r>
            </a:p>
          </p:txBody>
        </p:sp>
        <p:sp>
          <p:nvSpPr>
            <p:cNvPr id="23" name="圓角矩形 13">
              <a:extLst>
                <a:ext uri="{FF2B5EF4-FFF2-40B4-BE49-F238E27FC236}">
                  <a16:creationId xmlns:a16="http://schemas.microsoft.com/office/drawing/2014/main" id="{E8609E0A-C881-7AE5-27DA-C8530A9DC78F}"/>
                </a:ext>
              </a:extLst>
            </p:cNvPr>
            <p:cNvSpPr/>
            <p:nvPr/>
          </p:nvSpPr>
          <p:spPr>
            <a:xfrm>
              <a:off x="7848524" y="4732794"/>
              <a:ext cx="3387202" cy="56845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/>
                <a:t>依「電業登記規則」 規定，須召開工程計畫說明會</a:t>
              </a:r>
              <a:endParaRPr kumimoji="1"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圓角矩形 17">
              <a:extLst>
                <a:ext uri="{FF2B5EF4-FFF2-40B4-BE49-F238E27FC236}">
                  <a16:creationId xmlns:a16="http://schemas.microsoft.com/office/drawing/2014/main" id="{9A22D99E-0DC6-4566-8C03-6798EFC86D59}"/>
                </a:ext>
              </a:extLst>
            </p:cNvPr>
            <p:cNvSpPr/>
            <p:nvPr/>
          </p:nvSpPr>
          <p:spPr>
            <a:xfrm>
              <a:off x="2666013" y="4881833"/>
              <a:ext cx="4379522" cy="29142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申請施工許可</a:t>
              </a:r>
            </a:p>
          </p:txBody>
        </p:sp>
        <p:sp>
          <p:nvSpPr>
            <p:cNvPr id="26" name="圓角矩形 14">
              <a:extLst>
                <a:ext uri="{FF2B5EF4-FFF2-40B4-BE49-F238E27FC236}">
                  <a16:creationId xmlns:a16="http://schemas.microsoft.com/office/drawing/2014/main" id="{7DFB2682-ADF4-9246-8E20-0AFDFBDE02AA}"/>
                </a:ext>
              </a:extLst>
            </p:cNvPr>
            <p:cNvSpPr/>
            <p:nvPr/>
          </p:nvSpPr>
          <p:spPr>
            <a:xfrm>
              <a:off x="7832344" y="3710764"/>
              <a:ext cx="2155272" cy="2165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113~114</a:t>
              </a:r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  <p:sp>
          <p:nvSpPr>
            <p:cNvPr id="30" name="圓角矩形 18">
              <a:extLst>
                <a:ext uri="{FF2B5EF4-FFF2-40B4-BE49-F238E27FC236}">
                  <a16:creationId xmlns:a16="http://schemas.microsoft.com/office/drawing/2014/main" id="{C10D3BE0-1793-3F8A-83C3-7BF64FA42E54}"/>
                </a:ext>
              </a:extLst>
            </p:cNvPr>
            <p:cNvSpPr/>
            <p:nvPr/>
          </p:nvSpPr>
          <p:spPr>
            <a:xfrm>
              <a:off x="2643237" y="5375136"/>
              <a:ext cx="4379522" cy="4753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預計</a:t>
              </a:r>
              <a:r>
                <a:rPr kumimoji="1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115</a:t>
              </a:r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1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12/31</a:t>
              </a:r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前併網</a:t>
              </a:r>
              <a:endParaRPr kumimoji="1"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預計</a:t>
              </a:r>
              <a:r>
                <a:rPr kumimoji="1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116</a:t>
              </a:r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1" lang="en-US" altLang="zh-TW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6/30</a:t>
              </a:r>
              <a:r>
                <a:rPr kumimoji="1"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取得電業執照</a:t>
              </a:r>
            </a:p>
          </p:txBody>
        </p:sp>
      </p:grpSp>
      <p:sp>
        <p:nvSpPr>
          <p:cNvPr id="104" name="向右箭號 25">
            <a:extLst>
              <a:ext uri="{FF2B5EF4-FFF2-40B4-BE49-F238E27FC236}">
                <a16:creationId xmlns:a16="http://schemas.microsoft.com/office/drawing/2014/main" id="{24B2ACAF-C7AA-9A31-3A08-74FDBDFF0EE6}"/>
              </a:ext>
            </a:extLst>
          </p:cNvPr>
          <p:cNvSpPr/>
          <p:nvPr/>
        </p:nvSpPr>
        <p:spPr>
          <a:xfrm rot="5400000">
            <a:off x="4094091" y="1582136"/>
            <a:ext cx="391762" cy="110947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向右箭號 25">
            <a:extLst>
              <a:ext uri="{FF2B5EF4-FFF2-40B4-BE49-F238E27FC236}">
                <a16:creationId xmlns:a16="http://schemas.microsoft.com/office/drawing/2014/main" id="{2254023D-05DC-39D2-17D0-F48BCF443BDE}"/>
              </a:ext>
            </a:extLst>
          </p:cNvPr>
          <p:cNvSpPr/>
          <p:nvPr/>
        </p:nvSpPr>
        <p:spPr>
          <a:xfrm rot="5400000">
            <a:off x="4065520" y="3181774"/>
            <a:ext cx="391762" cy="110947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向右箭號 25">
            <a:extLst>
              <a:ext uri="{FF2B5EF4-FFF2-40B4-BE49-F238E27FC236}">
                <a16:creationId xmlns:a16="http://schemas.microsoft.com/office/drawing/2014/main" id="{587B9D3F-EE44-736E-FB8A-2CDDFB2E1B50}"/>
              </a:ext>
            </a:extLst>
          </p:cNvPr>
          <p:cNvSpPr/>
          <p:nvPr/>
        </p:nvSpPr>
        <p:spPr>
          <a:xfrm rot="5400000">
            <a:off x="4065520" y="4381539"/>
            <a:ext cx="391762" cy="110947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0A2EB23-C9D6-0DD7-FB8B-EB3CFECE8D8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455825" y="1456497"/>
            <a:ext cx="778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FE28D58-F93D-E99B-4BDE-182183B1C499}"/>
              </a:ext>
            </a:extLst>
          </p:cNvPr>
          <p:cNvCxnSpPr>
            <a:cxnSpLocks/>
          </p:cNvCxnSpPr>
          <p:nvPr/>
        </p:nvCxnSpPr>
        <p:spPr>
          <a:xfrm>
            <a:off x="6433298" y="2952275"/>
            <a:ext cx="778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B8DE12D-E7B9-FFA5-9694-BE1B97FE1337}"/>
              </a:ext>
            </a:extLst>
          </p:cNvPr>
          <p:cNvCxnSpPr>
            <a:cxnSpLocks/>
          </p:cNvCxnSpPr>
          <p:nvPr/>
        </p:nvCxnSpPr>
        <p:spPr>
          <a:xfrm>
            <a:off x="6455825" y="4363386"/>
            <a:ext cx="778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8D9BB7B-A97D-C875-D3EB-990D32A73509}"/>
              </a:ext>
            </a:extLst>
          </p:cNvPr>
          <p:cNvCxnSpPr>
            <a:cxnSpLocks/>
          </p:cNvCxnSpPr>
          <p:nvPr/>
        </p:nvCxnSpPr>
        <p:spPr>
          <a:xfrm>
            <a:off x="6455825" y="5774497"/>
            <a:ext cx="778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9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7974E-3ED1-2B6D-A0E4-B2B0DD54A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BFCF2D2-9993-FCF3-875E-0B533F203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5C7FC526-CACF-D9D2-D002-BB627903CE7E}"/>
              </a:ext>
            </a:extLst>
          </p:cNvPr>
          <p:cNvSpPr txBox="1">
            <a:spLocks/>
          </p:cNvSpPr>
          <p:nvPr/>
        </p:nvSpPr>
        <p:spPr>
          <a:xfrm>
            <a:off x="-749719" y="30601"/>
            <a:ext cx="9849402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anose="02020603050405020304" pitchFamily="2"/>
              </a:rPr>
              <a:t>台電併聯審意見書及地方主管機關核可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6FD29E3-03BD-2D70-BD0E-1548E7FCA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63650"/>
              </p:ext>
            </p:extLst>
          </p:nvPr>
        </p:nvGraphicFramePr>
        <p:xfrm>
          <a:off x="1565218" y="785974"/>
          <a:ext cx="9048864" cy="5569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432">
                  <a:extLst>
                    <a:ext uri="{9D8B030D-6E8A-4147-A177-3AD203B41FA5}">
                      <a16:colId xmlns:a16="http://schemas.microsoft.com/office/drawing/2014/main" val="2599950213"/>
                    </a:ext>
                  </a:extLst>
                </a:gridCol>
                <a:gridCol w="4524432">
                  <a:extLst>
                    <a:ext uri="{9D8B030D-6E8A-4147-A177-3AD203B41FA5}">
                      <a16:colId xmlns:a16="http://schemas.microsoft.com/office/drawing/2014/main" val="2710716540"/>
                    </a:ext>
                  </a:extLst>
                </a:gridCol>
              </a:tblGrid>
              <a:tr h="4677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已核發之台電併聯審查意見書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地方主管意見函核可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901187"/>
                  </a:ext>
                </a:extLst>
              </a:tr>
              <a:tr h="510188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293180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90A60D74-5CA0-9480-0D8A-A6367B4CE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379" y="1386744"/>
            <a:ext cx="3992777" cy="4839886"/>
          </a:xfrm>
          <a:prstGeom prst="rect">
            <a:avLst/>
          </a:prstGeom>
        </p:spPr>
      </p:pic>
      <p:pic>
        <p:nvPicPr>
          <p:cNvPr id="9" name="圖片 8" descr="畫面剪輯">
            <a:extLst>
              <a:ext uri="{FF2B5EF4-FFF2-40B4-BE49-F238E27FC236}">
                <a16:creationId xmlns:a16="http://schemas.microsoft.com/office/drawing/2014/main" id="{D147BC3E-FD13-08F1-149C-4E8C6906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44" y="1386744"/>
            <a:ext cx="3992777" cy="48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83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8A8A7-E7B9-049E-460E-A067DD21E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25E42CC-D3C5-93BE-5D20-F05EC2FAC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5B74692A-5EF9-3EB1-D1D2-3C6097256F93}"/>
              </a:ext>
            </a:extLst>
          </p:cNvPr>
          <p:cNvSpPr txBox="1">
            <a:spLocks/>
          </p:cNvSpPr>
          <p:nvPr/>
        </p:nvSpPr>
        <p:spPr>
          <a:xfrm>
            <a:off x="-514431" y="0"/>
            <a:ext cx="5075142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Times New Roman" panose="02020603050405020304" pitchFamily="2"/>
              </a:rPr>
              <a:t>縣府容許核可函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6AA7116-439E-6773-B3CB-610B437BA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717612"/>
              </p:ext>
            </p:extLst>
          </p:nvPr>
        </p:nvGraphicFramePr>
        <p:xfrm>
          <a:off x="366888" y="863535"/>
          <a:ext cx="11458224" cy="5381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556">
                  <a:extLst>
                    <a:ext uri="{9D8B030D-6E8A-4147-A177-3AD203B41FA5}">
                      <a16:colId xmlns:a16="http://schemas.microsoft.com/office/drawing/2014/main" val="2856405630"/>
                    </a:ext>
                  </a:extLst>
                </a:gridCol>
                <a:gridCol w="2864556">
                  <a:extLst>
                    <a:ext uri="{9D8B030D-6E8A-4147-A177-3AD203B41FA5}">
                      <a16:colId xmlns:a16="http://schemas.microsoft.com/office/drawing/2014/main" val="2107684242"/>
                    </a:ext>
                  </a:extLst>
                </a:gridCol>
                <a:gridCol w="2864556">
                  <a:extLst>
                    <a:ext uri="{9D8B030D-6E8A-4147-A177-3AD203B41FA5}">
                      <a16:colId xmlns:a16="http://schemas.microsoft.com/office/drawing/2014/main" val="3554296698"/>
                    </a:ext>
                  </a:extLst>
                </a:gridCol>
                <a:gridCol w="2864556">
                  <a:extLst>
                    <a:ext uri="{9D8B030D-6E8A-4147-A177-3AD203B41FA5}">
                      <a16:colId xmlns:a16="http://schemas.microsoft.com/office/drawing/2014/main" val="2956193593"/>
                    </a:ext>
                  </a:extLst>
                </a:gridCol>
              </a:tblGrid>
              <a:tr h="300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928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929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928-1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endParaRPr lang="en-US" altLang="zh-TW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931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地號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935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935-1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936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地號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944-1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947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950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地號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1048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1051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1052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地號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312617"/>
                  </a:ext>
                </a:extLst>
              </a:tr>
              <a:tr h="474113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464995"/>
                  </a:ext>
                </a:extLst>
              </a:tr>
            </a:tbl>
          </a:graphicData>
        </a:graphic>
      </p:graphicFrame>
      <p:pic>
        <p:nvPicPr>
          <p:cNvPr id="7" name="圖片 6" descr="畫面剪輯">
            <a:extLst>
              <a:ext uri="{FF2B5EF4-FFF2-40B4-BE49-F238E27FC236}">
                <a16:creationId xmlns:a16="http://schemas.microsoft.com/office/drawing/2014/main" id="{77CE62A4-AEFB-F33A-D07D-465A70612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9" y="2059064"/>
            <a:ext cx="2608809" cy="3464645"/>
          </a:xfrm>
          <a:prstGeom prst="rect">
            <a:avLst/>
          </a:prstGeom>
        </p:spPr>
      </p:pic>
      <p:pic>
        <p:nvPicPr>
          <p:cNvPr id="12" name="圖片 11" descr="畫面剪輯">
            <a:extLst>
              <a:ext uri="{FF2B5EF4-FFF2-40B4-BE49-F238E27FC236}">
                <a16:creationId xmlns:a16="http://schemas.microsoft.com/office/drawing/2014/main" id="{8D53A9BF-8C2B-87E0-1DA4-4ADFB1E954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05" y="2059065"/>
            <a:ext cx="2608809" cy="3464644"/>
          </a:xfrm>
          <a:prstGeom prst="rect">
            <a:avLst/>
          </a:prstGeom>
        </p:spPr>
      </p:pic>
      <p:pic>
        <p:nvPicPr>
          <p:cNvPr id="16" name="圖片 15" descr="畫面剪輯">
            <a:extLst>
              <a:ext uri="{FF2B5EF4-FFF2-40B4-BE49-F238E27FC236}">
                <a16:creationId xmlns:a16="http://schemas.microsoft.com/office/drawing/2014/main" id="{B0DCBCC7-4959-E669-7269-3C47B11A9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71" y="1639265"/>
            <a:ext cx="2608809" cy="3182112"/>
          </a:xfrm>
          <a:prstGeom prst="rect">
            <a:avLst/>
          </a:prstGeom>
        </p:spPr>
      </p:pic>
      <p:pic>
        <p:nvPicPr>
          <p:cNvPr id="19" name="圖片 18" descr="畫面剪輯">
            <a:extLst>
              <a:ext uri="{FF2B5EF4-FFF2-40B4-BE49-F238E27FC236}">
                <a16:creationId xmlns:a16="http://schemas.microsoft.com/office/drawing/2014/main" id="{26AF0FC1-7513-7A12-631F-6843C8F1E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02" y="2285595"/>
            <a:ext cx="2608809" cy="3182111"/>
          </a:xfrm>
          <a:prstGeom prst="rect">
            <a:avLst/>
          </a:prstGeom>
        </p:spPr>
      </p:pic>
      <p:pic>
        <p:nvPicPr>
          <p:cNvPr id="20" name="圖片 19" descr="畫面剪輯">
            <a:extLst>
              <a:ext uri="{FF2B5EF4-FFF2-40B4-BE49-F238E27FC236}">
                <a16:creationId xmlns:a16="http://schemas.microsoft.com/office/drawing/2014/main" id="{D31915FF-1C7F-BE15-87AC-B15A428C4E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71" y="3050355"/>
            <a:ext cx="2608809" cy="3182111"/>
          </a:xfrm>
          <a:prstGeom prst="rect">
            <a:avLst/>
          </a:prstGeom>
        </p:spPr>
      </p:pic>
      <p:pic>
        <p:nvPicPr>
          <p:cNvPr id="21" name="圖片 20" descr="畫面剪輯">
            <a:extLst>
              <a:ext uri="{FF2B5EF4-FFF2-40B4-BE49-F238E27FC236}">
                <a16:creationId xmlns:a16="http://schemas.microsoft.com/office/drawing/2014/main" id="{7BD41385-7382-C288-06B0-D5DD67679F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37" y="2059066"/>
            <a:ext cx="2608809" cy="34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7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151B-6843-A69C-8623-30F6626DD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4DA4C4E-95EA-C0FC-5423-258813ECE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3FAB1550-FBD7-B5ED-6D99-155DF7295A25}"/>
              </a:ext>
            </a:extLst>
          </p:cNvPr>
          <p:cNvSpPr txBox="1">
            <a:spLocks/>
          </p:cNvSpPr>
          <p:nvPr/>
        </p:nvSpPr>
        <p:spPr>
          <a:xfrm>
            <a:off x="-282842" y="53925"/>
            <a:ext cx="3696119" cy="72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工程品質管制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FE6BE4C5-0314-99C4-C69E-EFE1301A9EB6}"/>
              </a:ext>
            </a:extLst>
          </p:cNvPr>
          <p:cNvGraphicFramePr/>
          <p:nvPr/>
        </p:nvGraphicFramePr>
        <p:xfrm>
          <a:off x="660330" y="2049386"/>
          <a:ext cx="10871339" cy="1379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20349EED-CCFF-C0BC-AF1F-5B41D1DA3A2F}"/>
              </a:ext>
            </a:extLst>
          </p:cNvPr>
          <p:cNvSpPr txBox="1"/>
          <p:nvPr/>
        </p:nvSpPr>
        <p:spPr>
          <a:xfrm>
            <a:off x="7179732" y="3390069"/>
            <a:ext cx="1966869" cy="13849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4063" tIns="0" rIns="0" bIns="0" numCol="1" spcCol="1270" anchor="t" anchorCtr="0">
            <a:spAutoFit/>
          </a:bodyPr>
          <a:lstStyle/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台電掛表檢驗</a:t>
            </a:r>
            <a:endParaRPr lang="en-US" altLang="zh-TW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內部驗收</a:t>
            </a:r>
            <a:endParaRPr lang="en-US" altLang="zh-TW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內驗缺失改善</a:t>
            </a:r>
            <a:endParaRPr lang="en-US" altLang="zh-TW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發電性能監測</a:t>
            </a:r>
            <a:endParaRPr lang="en-US" altLang="zh-TW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日常運轉巡檢</a:t>
            </a:r>
            <a:endParaRPr lang="en-US" altLang="zh-TW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5CC9955-C296-69FE-76A0-6B80A43EC529}"/>
              </a:ext>
            </a:extLst>
          </p:cNvPr>
          <p:cNvSpPr txBox="1"/>
          <p:nvPr/>
        </p:nvSpPr>
        <p:spPr>
          <a:xfrm>
            <a:off x="9480077" y="3390069"/>
            <a:ext cx="2028059" cy="830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3726" tIns="0" rIns="0" bIns="0" numCol="1" spcCol="1270" anchor="t" anchorCtr="0">
            <a:spAutoFit/>
          </a:bodyPr>
          <a:lstStyle/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業主驗收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缺失改善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結案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BB617E-4BFE-FFBB-5D7F-83BB65E33A3E}"/>
              </a:ext>
            </a:extLst>
          </p:cNvPr>
          <p:cNvSpPr txBox="1"/>
          <p:nvPr/>
        </p:nvSpPr>
        <p:spPr>
          <a:xfrm>
            <a:off x="1171620" y="3409535"/>
            <a:ext cx="1402642" cy="13849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設計審查</a:t>
            </a:r>
            <a:endParaRPr lang="en-US" altLang="zh-TW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現場試組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</a:pPr>
            <a:r>
              <a:rPr lang="en-US" altLang="zh-TW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設計確認</a:t>
            </a:r>
            <a:r>
              <a:rPr lang="en-US" altLang="zh-TW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技師簽證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台電審訖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62C9ABA-963E-51CF-E137-7C5BD7F9A1EC}"/>
              </a:ext>
            </a:extLst>
          </p:cNvPr>
          <p:cNvSpPr txBox="1"/>
          <p:nvPr/>
        </p:nvSpPr>
        <p:spPr>
          <a:xfrm>
            <a:off x="5255391" y="3418291"/>
            <a:ext cx="2163037" cy="16542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694" tIns="0" rIns="0" bIns="0" numCol="1" spcCol="1270" anchor="t" anchorCtr="0">
            <a:noAutofit/>
          </a:bodyPr>
          <a:lstStyle/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施工規範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工程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監工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階段自主檢測</a:t>
            </a:r>
            <a:r>
              <a:rPr lang="en-US" altLang="zh-TW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查</a:t>
            </a:r>
            <a:r>
              <a:rPr lang="en-US" altLang="zh-TW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329CB6F-CB81-3716-ECAC-E4555156E25C}"/>
              </a:ext>
            </a:extLst>
          </p:cNvPr>
          <p:cNvSpPr txBox="1"/>
          <p:nvPr/>
        </p:nvSpPr>
        <p:spPr>
          <a:xfrm>
            <a:off x="3085552" y="3429000"/>
            <a:ext cx="2028418" cy="16619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7521" tIns="0" rIns="0" bIns="0" numCol="1" spcCol="1270" anchor="t" anchorCtr="0">
            <a:spAutoFit/>
          </a:bodyPr>
          <a:lstStyle/>
          <a:p>
            <a:pPr marL="85725" lvl="0" indent="-85725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驗證合格產品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5725" lvl="0" indent="-85725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型錄規格確認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5725" indent="-85725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箱體圖說審查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5725" lvl="0" indent="-85725" algn="l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材質證明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5725" indent="-85725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重要材料廠驗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5725" indent="-85725" defTabSz="8890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合格供應商評鑑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5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B32EE-C952-81DC-1D61-45AC2E33B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D6ADB6C-8105-2117-B15F-E5375BCCF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79CF116-5176-6877-3231-A44234B2EF61}"/>
              </a:ext>
            </a:extLst>
          </p:cNvPr>
          <p:cNvSpPr txBox="1"/>
          <p:nvPr/>
        </p:nvSpPr>
        <p:spPr>
          <a:xfrm>
            <a:off x="-426703" y="70812"/>
            <a:ext cx="4084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endPos="0" dir="5400000" sy="-100000" algn="bl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施工項目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D4CC226-7A27-B460-1346-9819C4EC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6" y="1126682"/>
            <a:ext cx="2104565" cy="20336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E554B44-AE22-49F2-E611-8AC3CF2D1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21" y="3535451"/>
            <a:ext cx="1938570" cy="18451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810ACB9-6705-BC1E-D27B-B4D217F81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07" y="3392469"/>
            <a:ext cx="1904876" cy="195133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008F128-6C0A-6E67-A154-D6854473F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96" y="1136308"/>
            <a:ext cx="1904876" cy="190487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BCA186D-D4E9-02B5-E87C-DCA2B958F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46" y="1154475"/>
            <a:ext cx="1936079" cy="186854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54BE8DA-3798-4F21-95B5-51BF4E22FEEE}"/>
              </a:ext>
            </a:extLst>
          </p:cNvPr>
          <p:cNvSpPr txBox="1"/>
          <p:nvPr/>
        </p:nvSpPr>
        <p:spPr>
          <a:xfrm>
            <a:off x="1070335" y="3258452"/>
            <a:ext cx="2104565" cy="11079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marL="342900" lvl="0" indent="-342900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整地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單元升壓站設置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基樁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lvl="0" indent="-342900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支撐架組立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241FA4D-3FA7-64EC-3C11-10A6A7809FC6}"/>
              </a:ext>
            </a:extLst>
          </p:cNvPr>
          <p:cNvSpPr txBox="1"/>
          <p:nvPr/>
        </p:nvSpPr>
        <p:spPr>
          <a:xfrm>
            <a:off x="3255721" y="5698420"/>
            <a:ext cx="1881129" cy="5539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marL="342900" lvl="0" indent="-342900" algn="l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太陽光電模組  鋪設</a:t>
            </a:r>
            <a:endParaRPr lang="zh-TW" altLang="en-US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BA93D2F-1FD1-A3B9-2A0B-923BCFCDA132}"/>
              </a:ext>
            </a:extLst>
          </p:cNvPr>
          <p:cNvSpPr txBox="1"/>
          <p:nvPr/>
        </p:nvSpPr>
        <p:spPr>
          <a:xfrm>
            <a:off x="4609351" y="3152001"/>
            <a:ext cx="2445966" cy="5539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marL="342900" lvl="0" indent="-342900" algn="l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變流器與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直、交流等機電設備設置</a:t>
            </a:r>
            <a:endParaRPr lang="zh-TW" altLang="en-US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9C1A7FF-5F27-87EA-AAD7-47CD3A2DE5F1}"/>
              </a:ext>
            </a:extLst>
          </p:cNvPr>
          <p:cNvSpPr txBox="1"/>
          <p:nvPr/>
        </p:nvSpPr>
        <p:spPr>
          <a:xfrm>
            <a:off x="6930421" y="5584275"/>
            <a:ext cx="2004248" cy="5539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marL="342900" lvl="0" indent="-342900" algn="l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高壓電管路埋管與纜線拉設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332A90F-3A07-3A74-6135-DE53A3531D4E}"/>
              </a:ext>
            </a:extLst>
          </p:cNvPr>
          <p:cNvSpPr txBox="1"/>
          <p:nvPr/>
        </p:nvSpPr>
        <p:spPr>
          <a:xfrm>
            <a:off x="8656881" y="3105880"/>
            <a:ext cx="1933555" cy="2769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4249" tIns="0" rIns="0" bIns="0" numCol="1" spcCol="1270" anchor="t" anchorCtr="0">
            <a:spAutoFit/>
          </a:bodyPr>
          <a:lstStyle/>
          <a:p>
            <a:pPr marL="342900" lvl="0" indent="-342900" algn="l" defTabSz="889000">
              <a:spcBef>
                <a:spcPct val="0"/>
              </a:spcBef>
              <a:buFont typeface="+mj-lt"/>
              <a:buAutoNum type="arabicPeriod"/>
            </a:pPr>
            <a:r>
              <a:rPr lang="zh-TW" altLang="en-US" b="1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台電電網併聯</a:t>
            </a:r>
          </a:p>
        </p:txBody>
      </p:sp>
    </p:spTree>
    <p:extLst>
      <p:ext uri="{BB962C8B-B14F-4D97-AF65-F5344CB8AC3E}">
        <p14:creationId xmlns:p14="http://schemas.microsoft.com/office/powerpoint/2010/main" val="2962757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14335</TotalTime>
  <Words>896</Words>
  <Application>Microsoft Office PowerPoint</Application>
  <PresentationFormat>寬螢幕</PresentationFormat>
  <Paragraphs>157</Paragraphs>
  <Slides>22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2" baseType="lpstr">
      <vt:lpstr>Microsoft JhengHei UI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燿旭 吳</dc:creator>
  <cp:lastModifiedBy>PowerMaster</cp:lastModifiedBy>
  <cp:revision>229</cp:revision>
  <dcterms:created xsi:type="dcterms:W3CDTF">2024-02-19T10:54:23Z</dcterms:created>
  <dcterms:modified xsi:type="dcterms:W3CDTF">2025-12-31T01:06:39Z</dcterms:modified>
</cp:coreProperties>
</file>